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4"/>
  </p:notesMasterIdLst>
  <p:sldIdLst>
    <p:sldId id="256" r:id="rId2"/>
    <p:sldId id="269" r:id="rId3"/>
    <p:sldId id="274" r:id="rId4"/>
    <p:sldId id="257" r:id="rId5"/>
    <p:sldId id="261" r:id="rId6"/>
    <p:sldId id="270" r:id="rId7"/>
    <p:sldId id="265" r:id="rId8"/>
    <p:sldId id="271" r:id="rId9"/>
    <p:sldId id="266" r:id="rId10"/>
    <p:sldId id="267" r:id="rId11"/>
    <p:sldId id="268"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061" autoAdjust="0"/>
  </p:normalViewPr>
  <p:slideViewPr>
    <p:cSldViewPr snapToGrid="0">
      <p:cViewPr varScale="1">
        <p:scale>
          <a:sx n="65" d="100"/>
          <a:sy n="65"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BD30B-D667-418D-828C-DEBD227DBF5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D9EF9C8-4467-49DF-A4CE-5B4FE87DB37A}">
      <dgm:prSet custT="1"/>
      <dgm:spPr/>
      <dgm:t>
        <a:bodyPr/>
        <a:lstStyle/>
        <a:p>
          <a:pPr algn="r" rtl="1">
            <a:spcAft>
              <a:spcPts val="0"/>
            </a:spcAft>
          </a:pPr>
          <a:r>
            <a:rPr lang="ar-JO" sz="3800" kern="1200" dirty="0">
              <a:solidFill>
                <a:srgbClr val="FFFF00"/>
              </a:solidFill>
              <a:latin typeface="Hacen Liner XL" panose="02000000000000000000" pitchFamily="2" charset="-78"/>
              <a:cs typeface="Hacen Liner XL" panose="02000000000000000000" pitchFamily="2" charset="-78"/>
            </a:rPr>
            <a:t>اليتيم فعلياّ </a:t>
          </a:r>
          <a:r>
            <a:rPr lang="ar-JO" sz="3800" kern="1200" dirty="0">
              <a:latin typeface="Hacen Liner XL" panose="02000000000000000000" pitchFamily="2" charset="-78"/>
              <a:cs typeface="Hacen Liner XL" panose="02000000000000000000" pitchFamily="2" charset="-78"/>
            </a:rPr>
            <a:t>: </a:t>
          </a:r>
          <a:r>
            <a:rPr lang="ar-JO" sz="2800" kern="1200" dirty="0">
              <a:solidFill>
                <a:prstClr val="white"/>
              </a:solidFill>
              <a:latin typeface="Hacen Liner XL" panose="02000000000000000000" pitchFamily="2" charset="-78"/>
              <a:ea typeface="+mn-ea"/>
              <a:cs typeface="Hacen Liner XL" panose="02000000000000000000" pitchFamily="2" charset="-78"/>
            </a:rPr>
            <a:t>"</a:t>
          </a:r>
          <a:r>
            <a:rPr lang="en-US" sz="2800" kern="1200" dirty="0" err="1">
              <a:latin typeface="Hacen Liner XL" panose="02000000000000000000" pitchFamily="2" charset="-78"/>
              <a:cs typeface="Hacen Liner XL" panose="02000000000000000000" pitchFamily="2" charset="-78"/>
            </a:rPr>
            <a:t>توفي</a:t>
          </a:r>
          <a:r>
            <a:rPr lang="en-US" sz="2800" kern="1200" dirty="0">
              <a:latin typeface="Hacen Liner XL" panose="02000000000000000000" pitchFamily="2" charset="-78"/>
              <a:cs typeface="Hacen Liner XL" panose="02000000000000000000" pitchFamily="2" charset="-78"/>
            </a:rPr>
            <a:t> </a:t>
          </a:r>
          <a:r>
            <a:rPr lang="en-US" sz="2800" kern="1200" dirty="0" err="1">
              <a:latin typeface="Hacen Liner XL" panose="02000000000000000000" pitchFamily="2" charset="-78"/>
              <a:cs typeface="Hacen Liner XL" panose="02000000000000000000" pitchFamily="2" charset="-78"/>
            </a:rPr>
            <a:t>أحد</a:t>
          </a:r>
          <a:r>
            <a:rPr lang="en-US" sz="2800" kern="1200" dirty="0">
              <a:latin typeface="Hacen Liner XL" panose="02000000000000000000" pitchFamily="2" charset="-78"/>
              <a:cs typeface="Hacen Liner XL" panose="02000000000000000000" pitchFamily="2" charset="-78"/>
            </a:rPr>
            <a:t> </a:t>
          </a:r>
          <a:r>
            <a:rPr lang="en-US" sz="2800" kern="1200" dirty="0" err="1">
              <a:latin typeface="Hacen Liner XL" panose="02000000000000000000" pitchFamily="2" charset="-78"/>
              <a:cs typeface="Hacen Liner XL" panose="02000000000000000000" pitchFamily="2" charset="-78"/>
            </a:rPr>
            <a:t>الوالدين</a:t>
          </a:r>
          <a:r>
            <a:rPr lang="en-US" sz="2800" kern="1200" dirty="0">
              <a:latin typeface="Hacen Liner XL" panose="02000000000000000000" pitchFamily="2" charset="-78"/>
              <a:cs typeface="Hacen Liner XL" panose="02000000000000000000" pitchFamily="2" charset="-78"/>
            </a:rPr>
            <a:t> أو </a:t>
          </a:r>
          <a:r>
            <a:rPr lang="en-US" sz="2800" kern="1200" dirty="0" err="1">
              <a:latin typeface="Hacen Liner XL" panose="02000000000000000000" pitchFamily="2" charset="-78"/>
              <a:cs typeface="Hacen Liner XL" panose="02000000000000000000" pitchFamily="2" charset="-78"/>
            </a:rPr>
            <a:t>كليهما</a:t>
          </a:r>
          <a:r>
            <a:rPr lang="ar-JO" sz="2800" kern="1200" dirty="0">
              <a:latin typeface="Hacen Liner XL" panose="02000000000000000000" pitchFamily="2" charset="-78"/>
              <a:cs typeface="Hacen Liner XL" panose="02000000000000000000" pitchFamily="2" charset="-78"/>
            </a:rPr>
            <a:t>"</a:t>
          </a:r>
          <a:endParaRPr lang="en-US" sz="3800" b="0" kern="1200" dirty="0">
            <a:latin typeface="Hacen Liner XL" panose="02000000000000000000" pitchFamily="2" charset="-78"/>
            <a:cs typeface="Hacen Liner XL" panose="02000000000000000000" pitchFamily="2" charset="-78"/>
          </a:endParaRPr>
        </a:p>
      </dgm:t>
    </dgm:pt>
    <dgm:pt modelId="{200F982C-A66A-43E5-A3F1-3B2ED4C7888D}" type="parTrans" cxnId="{49AC59E9-F446-4B3A-B3B5-1C5540E2DB7C}">
      <dgm:prSet/>
      <dgm:spPr/>
      <dgm:t>
        <a:bodyPr/>
        <a:lstStyle/>
        <a:p>
          <a:endParaRPr lang="en-US">
            <a:latin typeface="Hacen Liner XL" panose="02000000000000000000" pitchFamily="2" charset="-78"/>
            <a:cs typeface="Hacen Liner XL" panose="02000000000000000000" pitchFamily="2" charset="-78"/>
          </a:endParaRPr>
        </a:p>
      </dgm:t>
    </dgm:pt>
    <dgm:pt modelId="{F1CB75FD-1520-40E5-8966-B930F00ABB2F}" type="sibTrans" cxnId="{49AC59E9-F446-4B3A-B3B5-1C5540E2DB7C}">
      <dgm:prSet/>
      <dgm:spPr/>
      <dgm:t>
        <a:bodyPr/>
        <a:lstStyle/>
        <a:p>
          <a:endParaRPr lang="en-US">
            <a:latin typeface="Hacen Liner XL" panose="02000000000000000000" pitchFamily="2" charset="-78"/>
            <a:cs typeface="Hacen Liner XL" panose="02000000000000000000" pitchFamily="2" charset="-78"/>
          </a:endParaRPr>
        </a:p>
      </dgm:t>
    </dgm:pt>
    <dgm:pt modelId="{A2DA2C68-FE65-444E-9D0F-71FDA1C56627}">
      <dgm:prSet custT="1"/>
      <dgm:spPr/>
      <dgm:t>
        <a:bodyPr/>
        <a:lstStyle/>
        <a:p>
          <a:pPr algn="r" rtl="1">
            <a:spcAft>
              <a:spcPts val="0"/>
            </a:spcAft>
          </a:pPr>
          <a:r>
            <a:rPr lang="ar-JO" sz="3800" kern="1200" dirty="0">
              <a:solidFill>
                <a:srgbClr val="FFFF00"/>
              </a:solidFill>
              <a:latin typeface="Hacen Liner XL" panose="02000000000000000000" pitchFamily="2" charset="-78"/>
              <a:ea typeface="+mn-ea"/>
              <a:cs typeface="Hacen Liner XL" panose="02000000000000000000" pitchFamily="2" charset="-78"/>
            </a:rPr>
            <a:t>اليتيم إجتماعياً </a:t>
          </a:r>
          <a:r>
            <a:rPr lang="ar-JO" sz="3800" kern="1200" dirty="0">
              <a:solidFill>
                <a:prstClr val="white"/>
              </a:solidFill>
              <a:latin typeface="Hacen Liner XL" panose="02000000000000000000" pitchFamily="2" charset="-78"/>
              <a:ea typeface="+mn-ea"/>
              <a:cs typeface="Hacen Liner XL" panose="02000000000000000000" pitchFamily="2" charset="-78"/>
            </a:rPr>
            <a:t>: </a:t>
          </a:r>
          <a:r>
            <a:rPr lang="ar-JO" sz="2800" kern="1200" dirty="0">
              <a:solidFill>
                <a:prstClr val="white"/>
              </a:solidFill>
              <a:latin typeface="Hacen Liner XL" panose="02000000000000000000" pitchFamily="2" charset="-78"/>
              <a:ea typeface="+mn-ea"/>
              <a:cs typeface="Hacen Liner XL" panose="02000000000000000000" pitchFamily="2" charset="-78"/>
            </a:rPr>
            <a:t>"</a:t>
          </a:r>
          <a:r>
            <a:rPr lang="en-US" sz="2800" kern="1200" dirty="0" err="1">
              <a:solidFill>
                <a:prstClr val="white"/>
              </a:solidFill>
              <a:latin typeface="Hacen Liner XL" panose="02000000000000000000" pitchFamily="2" charset="-78"/>
              <a:ea typeface="+mn-ea"/>
              <a:cs typeface="Hacen Liner XL" panose="02000000000000000000" pitchFamily="2" charset="-78"/>
            </a:rPr>
            <a:t>لدي</a:t>
          </a:r>
          <a:r>
            <a:rPr lang="ar-JO" sz="2800" kern="1200" dirty="0">
              <a:solidFill>
                <a:prstClr val="white"/>
              </a:solidFill>
              <a:latin typeface="Hacen Liner XL" panose="02000000000000000000" pitchFamily="2" charset="-78"/>
              <a:ea typeface="+mn-ea"/>
              <a:cs typeface="Hacen Liner XL" panose="02000000000000000000" pitchFamily="2" charset="-78"/>
            </a:rPr>
            <a:t>ه</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والدين</a:t>
          </a:r>
          <a:r>
            <a:rPr lang="en-US" sz="2800" kern="1200" dirty="0">
              <a:solidFill>
                <a:prstClr val="white"/>
              </a:solidFill>
              <a:latin typeface="Hacen Liner XL" panose="02000000000000000000" pitchFamily="2" charset="-78"/>
              <a:ea typeface="+mn-ea"/>
              <a:cs typeface="Hacen Liner XL" panose="02000000000000000000" pitchFamily="2" charset="-78"/>
            </a:rPr>
            <a:t> على </a:t>
          </a:r>
          <a:r>
            <a:rPr lang="en-US" sz="2800" kern="1200" dirty="0" err="1">
              <a:solidFill>
                <a:prstClr val="white"/>
              </a:solidFill>
              <a:latin typeface="Hacen Liner XL" panose="02000000000000000000" pitchFamily="2" charset="-78"/>
              <a:ea typeface="+mn-ea"/>
              <a:cs typeface="Hacen Liner XL" panose="02000000000000000000" pitchFamily="2" charset="-78"/>
            </a:rPr>
            <a:t>قيد</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الحياة</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ar-JO" sz="2800" kern="1200" dirty="0">
              <a:solidFill>
                <a:prstClr val="white"/>
              </a:solidFill>
              <a:latin typeface="Hacen Liner XL" panose="02000000000000000000" pitchFamily="2" charset="-78"/>
              <a:ea typeface="+mn-ea"/>
              <a:cs typeface="Hacen Liner XL" panose="02000000000000000000" pitchFamily="2" charset="-78"/>
            </a:rPr>
            <a:t>لكن الطفل </a:t>
          </a:r>
          <a:r>
            <a:rPr lang="en-US" sz="2800" kern="1200" dirty="0" err="1">
              <a:solidFill>
                <a:prstClr val="white"/>
              </a:solidFill>
              <a:latin typeface="Hacen Liner XL" panose="02000000000000000000" pitchFamily="2" charset="-78"/>
              <a:ea typeface="+mn-ea"/>
              <a:cs typeface="Hacen Liner XL" panose="02000000000000000000" pitchFamily="2" charset="-78"/>
            </a:rPr>
            <a:t>في</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مؤسسة</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مثل</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دورالأيتام</a:t>
          </a:r>
          <a:r>
            <a:rPr lang="en-US" sz="2800" kern="1200" dirty="0">
              <a:solidFill>
                <a:prstClr val="white"/>
              </a:solidFill>
              <a:latin typeface="Hacen Liner XL" panose="02000000000000000000" pitchFamily="2" charset="-78"/>
              <a:ea typeface="+mn-ea"/>
              <a:cs typeface="Hacen Liner XL" panose="02000000000000000000" pitchFamily="2" charset="-78"/>
            </a:rPr>
            <a:t>، أو </a:t>
          </a:r>
          <a:r>
            <a:rPr lang="en-US" sz="2800" kern="1200" dirty="0" err="1">
              <a:solidFill>
                <a:prstClr val="white"/>
              </a:solidFill>
              <a:latin typeface="Hacen Liner XL" panose="02000000000000000000" pitchFamily="2" charset="-78"/>
              <a:ea typeface="+mn-ea"/>
              <a:cs typeface="Hacen Liner XL" panose="02000000000000000000" pitchFamily="2" charset="-78"/>
            </a:rPr>
            <a:t>في</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الشارع</a:t>
          </a:r>
          <a:r>
            <a:rPr lang="ar-JO" sz="2800" kern="1200" dirty="0">
              <a:solidFill>
                <a:prstClr val="white"/>
              </a:solidFill>
              <a:latin typeface="Hacen Liner XL" panose="02000000000000000000" pitchFamily="2" charset="-78"/>
              <a:ea typeface="+mn-ea"/>
              <a:cs typeface="Hacen Liner XL" panose="02000000000000000000" pitchFamily="2" charset="-78"/>
            </a:rPr>
            <a:t>"</a:t>
          </a:r>
          <a:endParaRPr lang="en-US" sz="2800" kern="1200" dirty="0">
            <a:solidFill>
              <a:prstClr val="white"/>
            </a:solidFill>
            <a:latin typeface="Hacen Liner XL" panose="02000000000000000000" pitchFamily="2" charset="-78"/>
            <a:ea typeface="+mn-ea"/>
            <a:cs typeface="Hacen Liner XL" panose="02000000000000000000" pitchFamily="2" charset="-78"/>
          </a:endParaRPr>
        </a:p>
      </dgm:t>
    </dgm:pt>
    <dgm:pt modelId="{D30EA589-BCA0-40BB-9456-CAF7BB904F8B}" type="parTrans" cxnId="{6A2FD304-560D-4D6F-A384-FCA5A3600612}">
      <dgm:prSet/>
      <dgm:spPr/>
      <dgm:t>
        <a:bodyPr/>
        <a:lstStyle/>
        <a:p>
          <a:endParaRPr lang="en-US">
            <a:latin typeface="Hacen Liner XL" panose="02000000000000000000" pitchFamily="2" charset="-78"/>
            <a:cs typeface="Hacen Liner XL" panose="02000000000000000000" pitchFamily="2" charset="-78"/>
          </a:endParaRPr>
        </a:p>
      </dgm:t>
    </dgm:pt>
    <dgm:pt modelId="{F821B178-F337-466E-A285-B8F0DD223616}" type="sibTrans" cxnId="{6A2FD304-560D-4D6F-A384-FCA5A3600612}">
      <dgm:prSet/>
      <dgm:spPr/>
      <dgm:t>
        <a:bodyPr/>
        <a:lstStyle/>
        <a:p>
          <a:endParaRPr lang="en-US">
            <a:latin typeface="Hacen Liner XL" panose="02000000000000000000" pitchFamily="2" charset="-78"/>
            <a:cs typeface="Hacen Liner XL" panose="02000000000000000000" pitchFamily="2" charset="-78"/>
          </a:endParaRPr>
        </a:p>
      </dgm:t>
    </dgm:pt>
    <dgm:pt modelId="{8A302F92-0323-4EF7-A63F-6249C707EE51}">
      <dgm:prSet custT="1"/>
      <dgm:spPr/>
      <dgm:t>
        <a:bodyPr/>
        <a:lstStyle/>
        <a:p>
          <a:pPr algn="r" rtl="1">
            <a:spcAft>
              <a:spcPts val="0"/>
            </a:spcAft>
          </a:pPr>
          <a:r>
            <a:rPr lang="ar-JO" sz="3800" kern="1200" dirty="0">
              <a:solidFill>
                <a:srgbClr val="FFFF00"/>
              </a:solidFill>
              <a:latin typeface="Hacen Liner XL" panose="02000000000000000000" pitchFamily="2" charset="-78"/>
              <a:ea typeface="+mn-ea"/>
              <a:cs typeface="Hacen Liner XL" panose="02000000000000000000" pitchFamily="2" charset="-78"/>
            </a:rPr>
            <a:t>اليتيم روحياً ومعنوياً </a:t>
          </a:r>
          <a:r>
            <a:rPr lang="ar-JO" sz="2800" kern="1200" dirty="0">
              <a:solidFill>
                <a:prstClr val="white"/>
              </a:solidFill>
              <a:latin typeface="Hacen Liner XL" panose="02000000000000000000" pitchFamily="2" charset="-78"/>
              <a:ea typeface="+mn-ea"/>
              <a:cs typeface="Hacen Liner XL" panose="02000000000000000000" pitchFamily="2" charset="-78"/>
            </a:rPr>
            <a:t>: "ت</a:t>
          </a:r>
          <a:r>
            <a:rPr lang="en-US" sz="2800" kern="1200" dirty="0" err="1">
              <a:solidFill>
                <a:prstClr val="white"/>
              </a:solidFill>
              <a:latin typeface="Hacen Liner XL" panose="02000000000000000000" pitchFamily="2" charset="-78"/>
              <a:ea typeface="+mn-ea"/>
              <a:cs typeface="Hacen Liner XL" panose="02000000000000000000" pitchFamily="2" charset="-78"/>
            </a:rPr>
            <a:t>عرض</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للإساءة</a:t>
          </a:r>
          <a:r>
            <a:rPr lang="en-US" sz="2800" kern="1200" dirty="0">
              <a:solidFill>
                <a:prstClr val="white"/>
              </a:solidFill>
              <a:latin typeface="Hacen Liner XL" panose="02000000000000000000" pitchFamily="2" charset="-78"/>
              <a:ea typeface="+mn-ea"/>
              <a:cs typeface="Hacen Liner XL" panose="02000000000000000000" pitchFamily="2" charset="-78"/>
            </a:rPr>
            <a:t> أو </a:t>
          </a:r>
          <a:r>
            <a:rPr lang="en-US" sz="2800" kern="1200" dirty="0" err="1">
              <a:solidFill>
                <a:prstClr val="white"/>
              </a:solidFill>
              <a:latin typeface="Hacen Liner XL" panose="02000000000000000000" pitchFamily="2" charset="-78"/>
              <a:ea typeface="+mn-ea"/>
              <a:cs typeface="Hacen Liner XL" panose="02000000000000000000" pitchFamily="2" charset="-78"/>
            </a:rPr>
            <a:t>الإهما</a:t>
          </a:r>
          <a:r>
            <a:rPr lang="ar-JO" sz="2800" kern="1200" dirty="0">
              <a:solidFill>
                <a:prstClr val="white"/>
              </a:solidFill>
              <a:latin typeface="Hacen Liner XL" panose="02000000000000000000" pitchFamily="2" charset="-78"/>
              <a:ea typeface="+mn-ea"/>
              <a:cs typeface="Hacen Liner XL" panose="02000000000000000000" pitchFamily="2" charset="-78"/>
            </a:rPr>
            <a:t>ل</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وغالبًا</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ar-JO" sz="2800" kern="1200" dirty="0">
              <a:solidFill>
                <a:prstClr val="white"/>
              </a:solidFill>
              <a:latin typeface="Hacen Liner XL" panose="02000000000000000000" pitchFamily="2" charset="-78"/>
              <a:ea typeface="+mn-ea"/>
              <a:cs typeface="Hacen Liner XL" panose="02000000000000000000" pitchFamily="2" charset="-78"/>
            </a:rPr>
            <a:t> </a:t>
          </a:r>
        </a:p>
        <a:p>
          <a:pPr algn="r" rtl="1">
            <a:spcAft>
              <a:spcPts val="0"/>
            </a:spcAft>
          </a:pPr>
          <a:r>
            <a:rPr lang="en-US" sz="2800" kern="1200" dirty="0" err="1">
              <a:solidFill>
                <a:prstClr val="white"/>
              </a:solidFill>
              <a:latin typeface="Hacen Liner XL" panose="02000000000000000000" pitchFamily="2" charset="-78"/>
              <a:ea typeface="+mn-ea"/>
              <a:cs typeface="Hacen Liner XL" panose="02000000000000000000" pitchFamily="2" charset="-78"/>
            </a:rPr>
            <a:t>ما</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يشعر</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بالوحدة</a:t>
          </a:r>
          <a:r>
            <a:rPr lang="en-US" sz="2800" kern="1200" dirty="0">
              <a:solidFill>
                <a:prstClr val="white"/>
              </a:solidFill>
              <a:latin typeface="Hacen Liner XL" panose="02000000000000000000" pitchFamily="2" charset="-78"/>
              <a:ea typeface="+mn-ea"/>
              <a:cs typeface="Hacen Liner XL" panose="02000000000000000000" pitchFamily="2" charset="-78"/>
            </a:rPr>
            <a:t>، و</a:t>
          </a:r>
          <a:r>
            <a:rPr lang="ar-JO" sz="2800" kern="1200" dirty="0">
              <a:solidFill>
                <a:prstClr val="white"/>
              </a:solidFill>
              <a:latin typeface="Hacen Liner XL" panose="02000000000000000000" pitchFamily="2" charset="-78"/>
              <a:ea typeface="+mn-ea"/>
              <a:cs typeface="Hacen Liner XL" panose="02000000000000000000" pitchFamily="2" charset="-78"/>
            </a:rPr>
            <a:t>إنعدام</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ar-JO" sz="2800" kern="1200" dirty="0">
              <a:solidFill>
                <a:prstClr val="white"/>
              </a:solidFill>
              <a:latin typeface="Hacen Liner XL" panose="02000000000000000000" pitchFamily="2" charset="-78"/>
              <a:ea typeface="+mn-ea"/>
              <a:cs typeface="Hacen Liner XL" panose="02000000000000000000" pitchFamily="2" charset="-78"/>
            </a:rPr>
            <a:t>ال</a:t>
          </a:r>
          <a:r>
            <a:rPr lang="en-US" sz="2800" kern="1200" dirty="0" err="1">
              <a:solidFill>
                <a:prstClr val="white"/>
              </a:solidFill>
              <a:latin typeface="Hacen Liner XL" panose="02000000000000000000" pitchFamily="2" charset="-78"/>
              <a:ea typeface="+mn-ea"/>
              <a:cs typeface="Hacen Liner XL" panose="02000000000000000000" pitchFamily="2" charset="-78"/>
            </a:rPr>
            <a:t>قيمة</a:t>
          </a:r>
          <a:r>
            <a:rPr lang="ar-JO" sz="2800" kern="1200" dirty="0">
              <a:solidFill>
                <a:prstClr val="white"/>
              </a:solidFill>
              <a:latin typeface="Hacen Liner XL" panose="02000000000000000000" pitchFamily="2" charset="-78"/>
              <a:ea typeface="+mn-ea"/>
              <a:cs typeface="Hacen Liner XL" panose="02000000000000000000" pitchFamily="2" charset="-78"/>
            </a:rPr>
            <a:t> "</a:t>
          </a:r>
          <a:endParaRPr lang="en-US" sz="2800" kern="1200" dirty="0">
            <a:solidFill>
              <a:prstClr val="white"/>
            </a:solidFill>
            <a:latin typeface="Hacen Liner XL" panose="02000000000000000000" pitchFamily="2" charset="-78"/>
            <a:ea typeface="+mn-ea"/>
            <a:cs typeface="Hacen Liner XL" panose="02000000000000000000" pitchFamily="2" charset="-78"/>
          </a:endParaRPr>
        </a:p>
      </dgm:t>
    </dgm:pt>
    <dgm:pt modelId="{5FF76E3C-1070-4187-A441-2EA145417A9E}" type="parTrans" cxnId="{12B7AC64-D241-4866-9C3B-EDA92AEBFDEE}">
      <dgm:prSet/>
      <dgm:spPr/>
      <dgm:t>
        <a:bodyPr/>
        <a:lstStyle/>
        <a:p>
          <a:endParaRPr lang="en-US">
            <a:latin typeface="Hacen Liner XL" panose="02000000000000000000" pitchFamily="2" charset="-78"/>
            <a:cs typeface="Hacen Liner XL" panose="02000000000000000000" pitchFamily="2" charset="-78"/>
          </a:endParaRPr>
        </a:p>
      </dgm:t>
    </dgm:pt>
    <dgm:pt modelId="{6B5229CF-C87F-4FEE-891B-FED7C20AFA66}" type="sibTrans" cxnId="{12B7AC64-D241-4866-9C3B-EDA92AEBFDEE}">
      <dgm:prSet/>
      <dgm:spPr/>
      <dgm:t>
        <a:bodyPr/>
        <a:lstStyle/>
        <a:p>
          <a:endParaRPr lang="en-US">
            <a:latin typeface="Hacen Liner XL" panose="02000000000000000000" pitchFamily="2" charset="-78"/>
            <a:cs typeface="Hacen Liner XL" panose="02000000000000000000" pitchFamily="2" charset="-78"/>
          </a:endParaRPr>
        </a:p>
      </dgm:t>
    </dgm:pt>
    <dgm:pt modelId="{BB165AB7-EEC1-4493-91E7-2D1AD6F70136}" type="pres">
      <dgm:prSet presAssocID="{67ABD30B-D667-418D-828C-DEBD227DBF59}" presName="linear" presStyleCnt="0">
        <dgm:presLayoutVars>
          <dgm:animLvl val="lvl"/>
          <dgm:resizeHandles val="exact"/>
        </dgm:presLayoutVars>
      </dgm:prSet>
      <dgm:spPr/>
    </dgm:pt>
    <dgm:pt modelId="{54135246-77F3-480B-8045-B98832646E15}" type="pres">
      <dgm:prSet presAssocID="{6D9EF9C8-4467-49DF-A4CE-5B4FE87DB37A}" presName="parentText" presStyleLbl="node1" presStyleIdx="0" presStyleCnt="3" custLinFactNeighborY="-10410">
        <dgm:presLayoutVars>
          <dgm:chMax val="0"/>
          <dgm:bulletEnabled val="1"/>
        </dgm:presLayoutVars>
      </dgm:prSet>
      <dgm:spPr/>
    </dgm:pt>
    <dgm:pt modelId="{BF018D7B-0897-4303-B66F-1E1802D56625}" type="pres">
      <dgm:prSet presAssocID="{F1CB75FD-1520-40E5-8966-B930F00ABB2F}" presName="spacer" presStyleCnt="0"/>
      <dgm:spPr/>
    </dgm:pt>
    <dgm:pt modelId="{7F96E8E6-3A13-4B5C-8AD5-2D453907C09B}" type="pres">
      <dgm:prSet presAssocID="{A2DA2C68-FE65-444E-9D0F-71FDA1C56627}" presName="parentText" presStyleLbl="node1" presStyleIdx="1" presStyleCnt="3" custScaleY="87410">
        <dgm:presLayoutVars>
          <dgm:chMax val="0"/>
          <dgm:bulletEnabled val="1"/>
        </dgm:presLayoutVars>
      </dgm:prSet>
      <dgm:spPr/>
    </dgm:pt>
    <dgm:pt modelId="{CA70C9C6-A2F5-4D05-AC00-D8E183F5303D}" type="pres">
      <dgm:prSet presAssocID="{F821B178-F337-466E-A285-B8F0DD223616}" presName="spacer" presStyleCnt="0"/>
      <dgm:spPr/>
    </dgm:pt>
    <dgm:pt modelId="{DE578717-8F5D-4EBB-91EC-0ACEB34E7A87}" type="pres">
      <dgm:prSet presAssocID="{8A302F92-0323-4EF7-A63F-6249C707EE51}" presName="parentText" presStyleLbl="node1" presStyleIdx="2" presStyleCnt="3">
        <dgm:presLayoutVars>
          <dgm:chMax val="0"/>
          <dgm:bulletEnabled val="1"/>
        </dgm:presLayoutVars>
      </dgm:prSet>
      <dgm:spPr/>
    </dgm:pt>
  </dgm:ptLst>
  <dgm:cxnLst>
    <dgm:cxn modelId="{6A2FD304-560D-4D6F-A384-FCA5A3600612}" srcId="{67ABD30B-D667-418D-828C-DEBD227DBF59}" destId="{A2DA2C68-FE65-444E-9D0F-71FDA1C56627}" srcOrd="1" destOrd="0" parTransId="{D30EA589-BCA0-40BB-9456-CAF7BB904F8B}" sibTransId="{F821B178-F337-466E-A285-B8F0DD223616}"/>
    <dgm:cxn modelId="{17346214-3A6D-43FA-907F-D18654B8EBF9}" type="presOf" srcId="{A2DA2C68-FE65-444E-9D0F-71FDA1C56627}" destId="{7F96E8E6-3A13-4B5C-8AD5-2D453907C09B}" srcOrd="0" destOrd="0" presId="urn:microsoft.com/office/officeart/2005/8/layout/vList2"/>
    <dgm:cxn modelId="{72670929-E266-4589-8283-D387E1E1EC6F}" type="presOf" srcId="{6D9EF9C8-4467-49DF-A4CE-5B4FE87DB37A}" destId="{54135246-77F3-480B-8045-B98832646E15}" srcOrd="0" destOrd="0" presId="urn:microsoft.com/office/officeart/2005/8/layout/vList2"/>
    <dgm:cxn modelId="{3E4A2B44-2FFE-4658-A853-2D0461D8D8A4}" type="presOf" srcId="{67ABD30B-D667-418D-828C-DEBD227DBF59}" destId="{BB165AB7-EEC1-4493-91E7-2D1AD6F70136}" srcOrd="0" destOrd="0" presId="urn:microsoft.com/office/officeart/2005/8/layout/vList2"/>
    <dgm:cxn modelId="{12B7AC64-D241-4866-9C3B-EDA92AEBFDEE}" srcId="{67ABD30B-D667-418D-828C-DEBD227DBF59}" destId="{8A302F92-0323-4EF7-A63F-6249C707EE51}" srcOrd="2" destOrd="0" parTransId="{5FF76E3C-1070-4187-A441-2EA145417A9E}" sibTransId="{6B5229CF-C87F-4FEE-891B-FED7C20AFA66}"/>
    <dgm:cxn modelId="{EF385EE3-0669-4C5D-9486-3F9B2763F956}" type="presOf" srcId="{8A302F92-0323-4EF7-A63F-6249C707EE51}" destId="{DE578717-8F5D-4EBB-91EC-0ACEB34E7A87}" srcOrd="0" destOrd="0" presId="urn:microsoft.com/office/officeart/2005/8/layout/vList2"/>
    <dgm:cxn modelId="{49AC59E9-F446-4B3A-B3B5-1C5540E2DB7C}" srcId="{67ABD30B-D667-418D-828C-DEBD227DBF59}" destId="{6D9EF9C8-4467-49DF-A4CE-5B4FE87DB37A}" srcOrd="0" destOrd="0" parTransId="{200F982C-A66A-43E5-A3F1-3B2ED4C7888D}" sibTransId="{F1CB75FD-1520-40E5-8966-B930F00ABB2F}"/>
    <dgm:cxn modelId="{5D1C6154-8AB4-4A96-848E-0AEE30344A21}" type="presParOf" srcId="{BB165AB7-EEC1-4493-91E7-2D1AD6F70136}" destId="{54135246-77F3-480B-8045-B98832646E15}" srcOrd="0" destOrd="0" presId="urn:microsoft.com/office/officeart/2005/8/layout/vList2"/>
    <dgm:cxn modelId="{D46E9441-932E-40B9-8E2D-5C8469183307}" type="presParOf" srcId="{BB165AB7-EEC1-4493-91E7-2D1AD6F70136}" destId="{BF018D7B-0897-4303-B66F-1E1802D56625}" srcOrd="1" destOrd="0" presId="urn:microsoft.com/office/officeart/2005/8/layout/vList2"/>
    <dgm:cxn modelId="{AF292234-5D07-43EF-9C66-A896FE350C61}" type="presParOf" srcId="{BB165AB7-EEC1-4493-91E7-2D1AD6F70136}" destId="{7F96E8E6-3A13-4B5C-8AD5-2D453907C09B}" srcOrd="2" destOrd="0" presId="urn:microsoft.com/office/officeart/2005/8/layout/vList2"/>
    <dgm:cxn modelId="{DC32DEB6-CAEB-468E-9737-7B73CBA00496}" type="presParOf" srcId="{BB165AB7-EEC1-4493-91E7-2D1AD6F70136}" destId="{CA70C9C6-A2F5-4D05-AC00-D8E183F5303D}" srcOrd="3" destOrd="0" presId="urn:microsoft.com/office/officeart/2005/8/layout/vList2"/>
    <dgm:cxn modelId="{9C40A83E-AE50-4529-8412-EEFC4CFDF79A}" type="presParOf" srcId="{BB165AB7-EEC1-4493-91E7-2D1AD6F70136}" destId="{DE578717-8F5D-4EBB-91EC-0ACEB34E7A8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14B20B-93A9-4A0B-9EEB-8E9E54473F4E}"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452C6FC7-8A5E-4403-9AA7-AC1A6EF70FEA}">
      <dgm:prSet custT="1"/>
      <dgm:spPr>
        <a:solidFill>
          <a:schemeClr val="accent4">
            <a:lumMod val="40000"/>
            <a:lumOff val="60000"/>
          </a:schemeClr>
        </a:solidFill>
      </dgm:spPr>
      <dgm:t>
        <a:bodyPr/>
        <a:lstStyle/>
        <a:p>
          <a:pPr algn="r"/>
          <a:r>
            <a:rPr lang="ar-JO" sz="3000" dirty="0">
              <a:solidFill>
                <a:schemeClr val="tx1"/>
              </a:solidFill>
              <a:latin typeface="Hacen Liner XL" panose="02000000000000000000" pitchFamily="2" charset="-78"/>
              <a:cs typeface="Hacen Liner XL" panose="02000000000000000000" pitchFamily="2" charset="-78"/>
            </a:rPr>
            <a:t>2- صلّي لأجلهم </a:t>
          </a:r>
          <a:endParaRPr lang="en-US" sz="3000" dirty="0">
            <a:solidFill>
              <a:schemeClr val="tx1"/>
            </a:solidFill>
            <a:latin typeface="Hacen Liner XL" panose="02000000000000000000" pitchFamily="2" charset="-78"/>
            <a:cs typeface="Hacen Liner XL" panose="02000000000000000000" pitchFamily="2" charset="-78"/>
          </a:endParaRPr>
        </a:p>
      </dgm:t>
    </dgm:pt>
    <dgm:pt modelId="{54DB2723-E3C1-470B-8903-C597441DC07D}" type="parTrans" cxnId="{C9E1ACF6-95D6-4CE7-8D4C-CFD45CD67930}">
      <dgm:prSet/>
      <dgm:spPr/>
      <dgm:t>
        <a:bodyPr/>
        <a:lstStyle/>
        <a:p>
          <a:endParaRPr lang="en-US" sz="3000">
            <a:latin typeface="Hacen Liner XL" panose="02000000000000000000" pitchFamily="2" charset="-78"/>
            <a:cs typeface="Hacen Liner XL" panose="02000000000000000000" pitchFamily="2" charset="-78"/>
          </a:endParaRPr>
        </a:p>
      </dgm:t>
    </dgm:pt>
    <dgm:pt modelId="{00EF83DC-874B-4397-B623-14453FD4F88D}" type="sibTrans" cxnId="{C9E1ACF6-95D6-4CE7-8D4C-CFD45CD67930}">
      <dgm:prSet/>
      <dgm:spPr/>
      <dgm:t>
        <a:bodyPr/>
        <a:lstStyle/>
        <a:p>
          <a:endParaRPr lang="en-US" sz="3000">
            <a:latin typeface="Hacen Liner XL" panose="02000000000000000000" pitchFamily="2" charset="-78"/>
            <a:cs typeface="Hacen Liner XL" panose="02000000000000000000" pitchFamily="2" charset="-78"/>
          </a:endParaRPr>
        </a:p>
      </dgm:t>
    </dgm:pt>
    <dgm:pt modelId="{AA4ADB84-1B53-4A15-A18F-9F7C94F63F64}">
      <dgm:prSet custT="1"/>
      <dgm:spPr>
        <a:solidFill>
          <a:schemeClr val="accent2">
            <a:lumMod val="20000"/>
            <a:lumOff val="80000"/>
          </a:schemeClr>
        </a:solidFill>
      </dgm:spPr>
      <dgm:t>
        <a:bodyPr/>
        <a:lstStyle/>
        <a:p>
          <a:pPr algn="r"/>
          <a:r>
            <a:rPr lang="ar-JO" sz="3000" dirty="0">
              <a:solidFill>
                <a:schemeClr val="tx1"/>
              </a:solidFill>
              <a:latin typeface="Hacen Liner XL" panose="02000000000000000000" pitchFamily="2" charset="-78"/>
              <a:cs typeface="Hacen Liner XL" panose="02000000000000000000" pitchFamily="2" charset="-78"/>
            </a:rPr>
            <a:t>1- ساهم في حماية أُسر مُهددة في الإنكسار وأبناء بالضياع</a:t>
          </a:r>
        </a:p>
      </dgm:t>
    </dgm:pt>
    <dgm:pt modelId="{D2B3C8EB-12CF-406C-9195-93D9224D713B}" type="parTrans" cxnId="{6811EA8F-C2FF-4E49-A68D-3FC2180D468C}">
      <dgm:prSet/>
      <dgm:spPr/>
      <dgm:t>
        <a:bodyPr/>
        <a:lstStyle/>
        <a:p>
          <a:endParaRPr lang="en-US" sz="3000">
            <a:latin typeface="Hacen Liner XL" panose="02000000000000000000" pitchFamily="2" charset="-78"/>
            <a:cs typeface="Hacen Liner XL" panose="02000000000000000000" pitchFamily="2" charset="-78"/>
          </a:endParaRPr>
        </a:p>
      </dgm:t>
    </dgm:pt>
    <dgm:pt modelId="{2E4534EF-601D-41A4-8A1C-63444CAFA4E6}" type="sibTrans" cxnId="{6811EA8F-C2FF-4E49-A68D-3FC2180D468C}">
      <dgm:prSet/>
      <dgm:spPr/>
      <dgm:t>
        <a:bodyPr/>
        <a:lstStyle/>
        <a:p>
          <a:endParaRPr lang="en-US" sz="3000">
            <a:latin typeface="Hacen Liner XL" panose="02000000000000000000" pitchFamily="2" charset="-78"/>
            <a:cs typeface="Hacen Liner XL" panose="02000000000000000000" pitchFamily="2" charset="-78"/>
          </a:endParaRPr>
        </a:p>
      </dgm:t>
    </dgm:pt>
    <dgm:pt modelId="{52CDAA75-02D5-4E98-9FFD-BEB3D3C8C7D7}">
      <dgm:prSet custT="1"/>
      <dgm:spPr>
        <a:solidFill>
          <a:schemeClr val="accent4">
            <a:lumMod val="60000"/>
            <a:lumOff val="40000"/>
          </a:schemeClr>
        </a:solidFill>
      </dgm:spPr>
      <dgm:t>
        <a:bodyPr/>
        <a:lstStyle/>
        <a:p>
          <a:pPr algn="r"/>
          <a:r>
            <a:rPr lang="ar-JO" sz="3000" dirty="0">
              <a:solidFill>
                <a:schemeClr val="tx1"/>
              </a:solidFill>
              <a:latin typeface="Hacen Liner XL" panose="02000000000000000000" pitchFamily="2" charset="-78"/>
              <a:cs typeface="Hacen Liner XL" panose="02000000000000000000" pitchFamily="2" charset="-78"/>
            </a:rPr>
            <a:t>4- إخدم الأطفال من خلال مهنتك</a:t>
          </a:r>
        </a:p>
      </dgm:t>
    </dgm:pt>
    <dgm:pt modelId="{11B7A10E-9EF0-41E8-A6CF-8F68FA8D87E1}" type="parTrans" cxnId="{0B5A75BF-D107-41CE-B78C-484531EF5458}">
      <dgm:prSet/>
      <dgm:spPr/>
      <dgm:t>
        <a:bodyPr/>
        <a:lstStyle/>
        <a:p>
          <a:endParaRPr lang="en-US" sz="3000">
            <a:latin typeface="Hacen Liner XL" panose="02000000000000000000" pitchFamily="2" charset="-78"/>
            <a:cs typeface="Hacen Liner XL" panose="02000000000000000000" pitchFamily="2" charset="-78"/>
          </a:endParaRPr>
        </a:p>
      </dgm:t>
    </dgm:pt>
    <dgm:pt modelId="{D9C01CBF-2DBC-4ADD-A335-A95C19C9CF3E}" type="sibTrans" cxnId="{0B5A75BF-D107-41CE-B78C-484531EF5458}">
      <dgm:prSet/>
      <dgm:spPr/>
      <dgm:t>
        <a:bodyPr/>
        <a:lstStyle/>
        <a:p>
          <a:endParaRPr lang="en-US" sz="3000">
            <a:latin typeface="Hacen Liner XL" panose="02000000000000000000" pitchFamily="2" charset="-78"/>
            <a:cs typeface="Hacen Liner XL" panose="02000000000000000000" pitchFamily="2" charset="-78"/>
          </a:endParaRPr>
        </a:p>
      </dgm:t>
    </dgm:pt>
    <dgm:pt modelId="{C82E143F-A6BF-4F15-8CDE-33F4B471C922}">
      <dgm:prSet custT="1"/>
      <dgm:spPr>
        <a:solidFill>
          <a:schemeClr val="accent6">
            <a:lumMod val="60000"/>
            <a:lumOff val="40000"/>
          </a:schemeClr>
        </a:solidFill>
      </dgm:spPr>
      <dgm:t>
        <a:bodyPr/>
        <a:lstStyle/>
        <a:p>
          <a:pPr algn="r"/>
          <a:r>
            <a:rPr lang="ar-JO" sz="3000" dirty="0">
              <a:solidFill>
                <a:schemeClr val="tx1"/>
              </a:solidFill>
              <a:latin typeface="Hacen Liner XL" panose="02000000000000000000" pitchFamily="2" charset="-78"/>
              <a:cs typeface="Hacen Liner XL" panose="02000000000000000000" pitchFamily="2" charset="-78"/>
            </a:rPr>
            <a:t>3- تكفّل بتكاليف دراسة طفل أو علاجه</a:t>
          </a:r>
        </a:p>
      </dgm:t>
    </dgm:pt>
    <dgm:pt modelId="{04D3EBE3-9361-4B1B-8A6F-FDC4A4FB4961}" type="parTrans" cxnId="{E260798E-1738-4D07-BD6A-B3CC30B6F37D}">
      <dgm:prSet/>
      <dgm:spPr/>
      <dgm:t>
        <a:bodyPr/>
        <a:lstStyle/>
        <a:p>
          <a:endParaRPr lang="en-US" sz="3000">
            <a:latin typeface="Hacen Liner XL" panose="02000000000000000000" pitchFamily="2" charset="-78"/>
            <a:cs typeface="Hacen Liner XL" panose="02000000000000000000" pitchFamily="2" charset="-78"/>
          </a:endParaRPr>
        </a:p>
      </dgm:t>
    </dgm:pt>
    <dgm:pt modelId="{D47A9368-29D3-44B1-9A04-6A6D8A771BC9}" type="sibTrans" cxnId="{E260798E-1738-4D07-BD6A-B3CC30B6F37D}">
      <dgm:prSet/>
      <dgm:spPr/>
      <dgm:t>
        <a:bodyPr/>
        <a:lstStyle/>
        <a:p>
          <a:endParaRPr lang="en-US" sz="3000">
            <a:latin typeface="Hacen Liner XL" panose="02000000000000000000" pitchFamily="2" charset="-78"/>
            <a:cs typeface="Hacen Liner XL" panose="02000000000000000000" pitchFamily="2" charset="-78"/>
          </a:endParaRPr>
        </a:p>
      </dgm:t>
    </dgm:pt>
    <dgm:pt modelId="{17695A3A-E599-44B4-85D0-5F23C2D268AC}" type="pres">
      <dgm:prSet presAssocID="{6914B20B-93A9-4A0B-9EEB-8E9E54473F4E}" presName="linear" presStyleCnt="0">
        <dgm:presLayoutVars>
          <dgm:animLvl val="lvl"/>
          <dgm:resizeHandles val="exact"/>
        </dgm:presLayoutVars>
      </dgm:prSet>
      <dgm:spPr/>
    </dgm:pt>
    <dgm:pt modelId="{A05B73F2-B27D-444D-B1B0-A26B7192C833}" type="pres">
      <dgm:prSet presAssocID="{AA4ADB84-1B53-4A15-A18F-9F7C94F63F64}" presName="parentText" presStyleLbl="node1" presStyleIdx="0" presStyleCnt="4" custLinFactNeighborY="-77108">
        <dgm:presLayoutVars>
          <dgm:chMax val="0"/>
          <dgm:bulletEnabled val="1"/>
        </dgm:presLayoutVars>
      </dgm:prSet>
      <dgm:spPr/>
    </dgm:pt>
    <dgm:pt modelId="{9386D871-787F-4CEC-865D-196B89AAAC2D}" type="pres">
      <dgm:prSet presAssocID="{2E4534EF-601D-41A4-8A1C-63444CAFA4E6}" presName="spacer" presStyleCnt="0"/>
      <dgm:spPr/>
    </dgm:pt>
    <dgm:pt modelId="{A781412F-EE57-40E8-9A03-DBC7AAF43954}" type="pres">
      <dgm:prSet presAssocID="{452C6FC7-8A5E-4403-9AA7-AC1A6EF70FEA}" presName="parentText" presStyleLbl="node1" presStyleIdx="1" presStyleCnt="4">
        <dgm:presLayoutVars>
          <dgm:chMax val="0"/>
          <dgm:bulletEnabled val="1"/>
        </dgm:presLayoutVars>
      </dgm:prSet>
      <dgm:spPr/>
    </dgm:pt>
    <dgm:pt modelId="{1CE4E0AD-83ED-460E-8F74-84489290EAAD}" type="pres">
      <dgm:prSet presAssocID="{00EF83DC-874B-4397-B623-14453FD4F88D}" presName="spacer" presStyleCnt="0"/>
      <dgm:spPr/>
    </dgm:pt>
    <dgm:pt modelId="{5495D8B9-4FBF-486B-A88F-54AB1E1D1E28}" type="pres">
      <dgm:prSet presAssocID="{C82E143F-A6BF-4F15-8CDE-33F4B471C922}" presName="parentText" presStyleLbl="node1" presStyleIdx="2" presStyleCnt="4">
        <dgm:presLayoutVars>
          <dgm:chMax val="0"/>
          <dgm:bulletEnabled val="1"/>
        </dgm:presLayoutVars>
      </dgm:prSet>
      <dgm:spPr/>
    </dgm:pt>
    <dgm:pt modelId="{4A6A59B8-8C9D-4A86-B632-2EC1D837ABDD}" type="pres">
      <dgm:prSet presAssocID="{D47A9368-29D3-44B1-9A04-6A6D8A771BC9}" presName="spacer" presStyleCnt="0"/>
      <dgm:spPr/>
    </dgm:pt>
    <dgm:pt modelId="{345949DB-4BCE-4AEB-9ACE-47CD46E1FC2C}" type="pres">
      <dgm:prSet presAssocID="{52CDAA75-02D5-4E98-9FFD-BEB3D3C8C7D7}" presName="parentText" presStyleLbl="node1" presStyleIdx="3" presStyleCnt="4">
        <dgm:presLayoutVars>
          <dgm:chMax val="0"/>
          <dgm:bulletEnabled val="1"/>
        </dgm:presLayoutVars>
      </dgm:prSet>
      <dgm:spPr/>
    </dgm:pt>
  </dgm:ptLst>
  <dgm:cxnLst>
    <dgm:cxn modelId="{06248315-5C19-43DD-8394-CD119C463978}" type="presOf" srcId="{52CDAA75-02D5-4E98-9FFD-BEB3D3C8C7D7}" destId="{345949DB-4BCE-4AEB-9ACE-47CD46E1FC2C}" srcOrd="0" destOrd="0" presId="urn:microsoft.com/office/officeart/2005/8/layout/vList2"/>
    <dgm:cxn modelId="{FECA8C35-AEA8-48D4-A1DC-F47DEBF5D31B}" type="presOf" srcId="{AA4ADB84-1B53-4A15-A18F-9F7C94F63F64}" destId="{A05B73F2-B27D-444D-B1B0-A26B7192C833}" srcOrd="0" destOrd="0" presId="urn:microsoft.com/office/officeart/2005/8/layout/vList2"/>
    <dgm:cxn modelId="{8C46BA67-899A-470C-8346-52C0B7A5AA06}" type="presOf" srcId="{C82E143F-A6BF-4F15-8CDE-33F4B471C922}" destId="{5495D8B9-4FBF-486B-A88F-54AB1E1D1E28}" srcOrd="0" destOrd="0" presId="urn:microsoft.com/office/officeart/2005/8/layout/vList2"/>
    <dgm:cxn modelId="{E260798E-1738-4D07-BD6A-B3CC30B6F37D}" srcId="{6914B20B-93A9-4A0B-9EEB-8E9E54473F4E}" destId="{C82E143F-A6BF-4F15-8CDE-33F4B471C922}" srcOrd="2" destOrd="0" parTransId="{04D3EBE3-9361-4B1B-8A6F-FDC4A4FB4961}" sibTransId="{D47A9368-29D3-44B1-9A04-6A6D8A771BC9}"/>
    <dgm:cxn modelId="{6811EA8F-C2FF-4E49-A68D-3FC2180D468C}" srcId="{6914B20B-93A9-4A0B-9EEB-8E9E54473F4E}" destId="{AA4ADB84-1B53-4A15-A18F-9F7C94F63F64}" srcOrd="0" destOrd="0" parTransId="{D2B3C8EB-12CF-406C-9195-93D9224D713B}" sibTransId="{2E4534EF-601D-41A4-8A1C-63444CAFA4E6}"/>
    <dgm:cxn modelId="{B471D0A2-F20F-4D19-82EE-0A1EBA94D915}" type="presOf" srcId="{452C6FC7-8A5E-4403-9AA7-AC1A6EF70FEA}" destId="{A781412F-EE57-40E8-9A03-DBC7AAF43954}" srcOrd="0" destOrd="0" presId="urn:microsoft.com/office/officeart/2005/8/layout/vList2"/>
    <dgm:cxn modelId="{45D929B8-F054-4BA9-8DB0-10A14EBE6277}" type="presOf" srcId="{6914B20B-93A9-4A0B-9EEB-8E9E54473F4E}" destId="{17695A3A-E599-44B4-85D0-5F23C2D268AC}" srcOrd="0" destOrd="0" presId="urn:microsoft.com/office/officeart/2005/8/layout/vList2"/>
    <dgm:cxn modelId="{0B5A75BF-D107-41CE-B78C-484531EF5458}" srcId="{6914B20B-93A9-4A0B-9EEB-8E9E54473F4E}" destId="{52CDAA75-02D5-4E98-9FFD-BEB3D3C8C7D7}" srcOrd="3" destOrd="0" parTransId="{11B7A10E-9EF0-41E8-A6CF-8F68FA8D87E1}" sibTransId="{D9C01CBF-2DBC-4ADD-A335-A95C19C9CF3E}"/>
    <dgm:cxn modelId="{C9E1ACF6-95D6-4CE7-8D4C-CFD45CD67930}" srcId="{6914B20B-93A9-4A0B-9EEB-8E9E54473F4E}" destId="{452C6FC7-8A5E-4403-9AA7-AC1A6EF70FEA}" srcOrd="1" destOrd="0" parTransId="{54DB2723-E3C1-470B-8903-C597441DC07D}" sibTransId="{00EF83DC-874B-4397-B623-14453FD4F88D}"/>
    <dgm:cxn modelId="{E0CACF67-183E-4D6A-98B1-2B70FDACA431}" type="presParOf" srcId="{17695A3A-E599-44B4-85D0-5F23C2D268AC}" destId="{A05B73F2-B27D-444D-B1B0-A26B7192C833}" srcOrd="0" destOrd="0" presId="urn:microsoft.com/office/officeart/2005/8/layout/vList2"/>
    <dgm:cxn modelId="{C5540158-E288-4D44-8A8B-E456E31B6A2C}" type="presParOf" srcId="{17695A3A-E599-44B4-85D0-5F23C2D268AC}" destId="{9386D871-787F-4CEC-865D-196B89AAAC2D}" srcOrd="1" destOrd="0" presId="urn:microsoft.com/office/officeart/2005/8/layout/vList2"/>
    <dgm:cxn modelId="{55F510BC-4C0C-44F9-9BC0-C568CB67CBFB}" type="presParOf" srcId="{17695A3A-E599-44B4-85D0-5F23C2D268AC}" destId="{A781412F-EE57-40E8-9A03-DBC7AAF43954}" srcOrd="2" destOrd="0" presId="urn:microsoft.com/office/officeart/2005/8/layout/vList2"/>
    <dgm:cxn modelId="{23B053D3-6A29-4751-BE37-F9D3B2A4902F}" type="presParOf" srcId="{17695A3A-E599-44B4-85D0-5F23C2D268AC}" destId="{1CE4E0AD-83ED-460E-8F74-84489290EAAD}" srcOrd="3" destOrd="0" presId="urn:microsoft.com/office/officeart/2005/8/layout/vList2"/>
    <dgm:cxn modelId="{C84FE95D-AC57-445E-8EAA-037968CFBFF7}" type="presParOf" srcId="{17695A3A-E599-44B4-85D0-5F23C2D268AC}" destId="{5495D8B9-4FBF-486B-A88F-54AB1E1D1E28}" srcOrd="4" destOrd="0" presId="urn:microsoft.com/office/officeart/2005/8/layout/vList2"/>
    <dgm:cxn modelId="{5B9F6E48-39DA-4F23-B2E2-7DE56FC3E5FD}" type="presParOf" srcId="{17695A3A-E599-44B4-85D0-5F23C2D268AC}" destId="{4A6A59B8-8C9D-4A86-B632-2EC1D837ABDD}" srcOrd="5" destOrd="0" presId="urn:microsoft.com/office/officeart/2005/8/layout/vList2"/>
    <dgm:cxn modelId="{F60E564B-6D77-44D5-B3EE-1738FE46C93E}" type="presParOf" srcId="{17695A3A-E599-44B4-85D0-5F23C2D268AC}" destId="{345949DB-4BCE-4AEB-9ACE-47CD46E1FC2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35246-77F3-480B-8045-B98832646E15}">
      <dsp:nvSpPr>
        <dsp:cNvPr id="0" name=""/>
        <dsp:cNvSpPr/>
      </dsp:nvSpPr>
      <dsp:spPr>
        <a:xfrm>
          <a:off x="0" y="161"/>
          <a:ext cx="8128000" cy="1288206"/>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r" defTabSz="1689100" rtl="1">
            <a:lnSpc>
              <a:spcPct val="90000"/>
            </a:lnSpc>
            <a:spcBef>
              <a:spcPct val="0"/>
            </a:spcBef>
            <a:spcAft>
              <a:spcPts val="0"/>
            </a:spcAft>
            <a:buNone/>
          </a:pPr>
          <a:r>
            <a:rPr lang="ar-JO" sz="3800" kern="1200" dirty="0">
              <a:solidFill>
                <a:srgbClr val="FFFF00"/>
              </a:solidFill>
              <a:latin typeface="Hacen Liner XL" panose="02000000000000000000" pitchFamily="2" charset="-78"/>
              <a:cs typeface="Hacen Liner XL" panose="02000000000000000000" pitchFamily="2" charset="-78"/>
            </a:rPr>
            <a:t>اليتيم فعلياّ </a:t>
          </a:r>
          <a:r>
            <a:rPr lang="ar-JO" sz="3800" kern="1200" dirty="0">
              <a:latin typeface="Hacen Liner XL" panose="02000000000000000000" pitchFamily="2" charset="-78"/>
              <a:cs typeface="Hacen Liner XL" panose="02000000000000000000" pitchFamily="2" charset="-78"/>
            </a:rPr>
            <a:t>: </a:t>
          </a:r>
          <a:r>
            <a:rPr lang="ar-JO" sz="2800" kern="1200" dirty="0">
              <a:solidFill>
                <a:prstClr val="white"/>
              </a:solidFill>
              <a:latin typeface="Hacen Liner XL" panose="02000000000000000000" pitchFamily="2" charset="-78"/>
              <a:ea typeface="+mn-ea"/>
              <a:cs typeface="Hacen Liner XL" panose="02000000000000000000" pitchFamily="2" charset="-78"/>
            </a:rPr>
            <a:t>"</a:t>
          </a:r>
          <a:r>
            <a:rPr lang="en-US" sz="2800" kern="1200" dirty="0" err="1">
              <a:latin typeface="Hacen Liner XL" panose="02000000000000000000" pitchFamily="2" charset="-78"/>
              <a:cs typeface="Hacen Liner XL" panose="02000000000000000000" pitchFamily="2" charset="-78"/>
            </a:rPr>
            <a:t>توفي</a:t>
          </a:r>
          <a:r>
            <a:rPr lang="en-US" sz="2800" kern="1200" dirty="0">
              <a:latin typeface="Hacen Liner XL" panose="02000000000000000000" pitchFamily="2" charset="-78"/>
              <a:cs typeface="Hacen Liner XL" panose="02000000000000000000" pitchFamily="2" charset="-78"/>
            </a:rPr>
            <a:t> </a:t>
          </a:r>
          <a:r>
            <a:rPr lang="en-US" sz="2800" kern="1200" dirty="0" err="1">
              <a:latin typeface="Hacen Liner XL" panose="02000000000000000000" pitchFamily="2" charset="-78"/>
              <a:cs typeface="Hacen Liner XL" panose="02000000000000000000" pitchFamily="2" charset="-78"/>
            </a:rPr>
            <a:t>أحد</a:t>
          </a:r>
          <a:r>
            <a:rPr lang="en-US" sz="2800" kern="1200" dirty="0">
              <a:latin typeface="Hacen Liner XL" panose="02000000000000000000" pitchFamily="2" charset="-78"/>
              <a:cs typeface="Hacen Liner XL" panose="02000000000000000000" pitchFamily="2" charset="-78"/>
            </a:rPr>
            <a:t> </a:t>
          </a:r>
          <a:r>
            <a:rPr lang="en-US" sz="2800" kern="1200" dirty="0" err="1">
              <a:latin typeface="Hacen Liner XL" panose="02000000000000000000" pitchFamily="2" charset="-78"/>
              <a:cs typeface="Hacen Liner XL" panose="02000000000000000000" pitchFamily="2" charset="-78"/>
            </a:rPr>
            <a:t>الوالدين</a:t>
          </a:r>
          <a:r>
            <a:rPr lang="en-US" sz="2800" kern="1200" dirty="0">
              <a:latin typeface="Hacen Liner XL" panose="02000000000000000000" pitchFamily="2" charset="-78"/>
              <a:cs typeface="Hacen Liner XL" panose="02000000000000000000" pitchFamily="2" charset="-78"/>
            </a:rPr>
            <a:t> أو </a:t>
          </a:r>
          <a:r>
            <a:rPr lang="en-US" sz="2800" kern="1200" dirty="0" err="1">
              <a:latin typeface="Hacen Liner XL" panose="02000000000000000000" pitchFamily="2" charset="-78"/>
              <a:cs typeface="Hacen Liner XL" panose="02000000000000000000" pitchFamily="2" charset="-78"/>
            </a:rPr>
            <a:t>كليهما</a:t>
          </a:r>
          <a:r>
            <a:rPr lang="ar-JO" sz="2800" kern="1200" dirty="0">
              <a:latin typeface="Hacen Liner XL" panose="02000000000000000000" pitchFamily="2" charset="-78"/>
              <a:cs typeface="Hacen Liner XL" panose="02000000000000000000" pitchFamily="2" charset="-78"/>
            </a:rPr>
            <a:t>"</a:t>
          </a:r>
          <a:endParaRPr lang="en-US" sz="3800" b="0" kern="1200" dirty="0">
            <a:latin typeface="Hacen Liner XL" panose="02000000000000000000" pitchFamily="2" charset="-78"/>
            <a:cs typeface="Hacen Liner XL" panose="02000000000000000000" pitchFamily="2" charset="-78"/>
          </a:endParaRPr>
        </a:p>
      </dsp:txBody>
      <dsp:txXfrm>
        <a:off x="62885" y="63046"/>
        <a:ext cx="8002230" cy="1162436"/>
      </dsp:txXfrm>
    </dsp:sp>
    <dsp:sp modelId="{7F96E8E6-3A13-4B5C-8AD5-2D453907C09B}">
      <dsp:nvSpPr>
        <dsp:cNvPr id="0" name=""/>
        <dsp:cNvSpPr/>
      </dsp:nvSpPr>
      <dsp:spPr>
        <a:xfrm>
          <a:off x="0" y="1302075"/>
          <a:ext cx="8128000" cy="1126021"/>
        </a:xfrm>
        <a:prstGeom prst="roundRect">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r" defTabSz="1689100" rtl="1">
            <a:lnSpc>
              <a:spcPct val="90000"/>
            </a:lnSpc>
            <a:spcBef>
              <a:spcPct val="0"/>
            </a:spcBef>
            <a:spcAft>
              <a:spcPts val="0"/>
            </a:spcAft>
            <a:buNone/>
          </a:pPr>
          <a:r>
            <a:rPr lang="ar-JO" sz="3800" kern="1200" dirty="0">
              <a:solidFill>
                <a:srgbClr val="FFFF00"/>
              </a:solidFill>
              <a:latin typeface="Hacen Liner XL" panose="02000000000000000000" pitchFamily="2" charset="-78"/>
              <a:ea typeface="+mn-ea"/>
              <a:cs typeface="Hacen Liner XL" panose="02000000000000000000" pitchFamily="2" charset="-78"/>
            </a:rPr>
            <a:t>اليتيم إجتماعياً </a:t>
          </a:r>
          <a:r>
            <a:rPr lang="ar-JO" sz="3800" kern="1200" dirty="0">
              <a:solidFill>
                <a:prstClr val="white"/>
              </a:solidFill>
              <a:latin typeface="Hacen Liner XL" panose="02000000000000000000" pitchFamily="2" charset="-78"/>
              <a:ea typeface="+mn-ea"/>
              <a:cs typeface="Hacen Liner XL" panose="02000000000000000000" pitchFamily="2" charset="-78"/>
            </a:rPr>
            <a:t>: </a:t>
          </a:r>
          <a:r>
            <a:rPr lang="ar-JO" sz="2800" kern="1200" dirty="0">
              <a:solidFill>
                <a:prstClr val="white"/>
              </a:solidFill>
              <a:latin typeface="Hacen Liner XL" panose="02000000000000000000" pitchFamily="2" charset="-78"/>
              <a:ea typeface="+mn-ea"/>
              <a:cs typeface="Hacen Liner XL" panose="02000000000000000000" pitchFamily="2" charset="-78"/>
            </a:rPr>
            <a:t>"</a:t>
          </a:r>
          <a:r>
            <a:rPr lang="en-US" sz="2800" kern="1200" dirty="0" err="1">
              <a:solidFill>
                <a:prstClr val="white"/>
              </a:solidFill>
              <a:latin typeface="Hacen Liner XL" panose="02000000000000000000" pitchFamily="2" charset="-78"/>
              <a:ea typeface="+mn-ea"/>
              <a:cs typeface="Hacen Liner XL" panose="02000000000000000000" pitchFamily="2" charset="-78"/>
            </a:rPr>
            <a:t>لدي</a:t>
          </a:r>
          <a:r>
            <a:rPr lang="ar-JO" sz="2800" kern="1200" dirty="0">
              <a:solidFill>
                <a:prstClr val="white"/>
              </a:solidFill>
              <a:latin typeface="Hacen Liner XL" panose="02000000000000000000" pitchFamily="2" charset="-78"/>
              <a:ea typeface="+mn-ea"/>
              <a:cs typeface="Hacen Liner XL" panose="02000000000000000000" pitchFamily="2" charset="-78"/>
            </a:rPr>
            <a:t>ه</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والدين</a:t>
          </a:r>
          <a:r>
            <a:rPr lang="en-US" sz="2800" kern="1200" dirty="0">
              <a:solidFill>
                <a:prstClr val="white"/>
              </a:solidFill>
              <a:latin typeface="Hacen Liner XL" panose="02000000000000000000" pitchFamily="2" charset="-78"/>
              <a:ea typeface="+mn-ea"/>
              <a:cs typeface="Hacen Liner XL" panose="02000000000000000000" pitchFamily="2" charset="-78"/>
            </a:rPr>
            <a:t> على </a:t>
          </a:r>
          <a:r>
            <a:rPr lang="en-US" sz="2800" kern="1200" dirty="0" err="1">
              <a:solidFill>
                <a:prstClr val="white"/>
              </a:solidFill>
              <a:latin typeface="Hacen Liner XL" panose="02000000000000000000" pitchFamily="2" charset="-78"/>
              <a:ea typeface="+mn-ea"/>
              <a:cs typeface="Hacen Liner XL" panose="02000000000000000000" pitchFamily="2" charset="-78"/>
            </a:rPr>
            <a:t>قيد</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الحياة</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ar-JO" sz="2800" kern="1200" dirty="0">
              <a:solidFill>
                <a:prstClr val="white"/>
              </a:solidFill>
              <a:latin typeface="Hacen Liner XL" panose="02000000000000000000" pitchFamily="2" charset="-78"/>
              <a:ea typeface="+mn-ea"/>
              <a:cs typeface="Hacen Liner XL" panose="02000000000000000000" pitchFamily="2" charset="-78"/>
            </a:rPr>
            <a:t>لكن الطفل </a:t>
          </a:r>
          <a:r>
            <a:rPr lang="en-US" sz="2800" kern="1200" dirty="0" err="1">
              <a:solidFill>
                <a:prstClr val="white"/>
              </a:solidFill>
              <a:latin typeface="Hacen Liner XL" panose="02000000000000000000" pitchFamily="2" charset="-78"/>
              <a:ea typeface="+mn-ea"/>
              <a:cs typeface="Hacen Liner XL" panose="02000000000000000000" pitchFamily="2" charset="-78"/>
            </a:rPr>
            <a:t>في</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مؤسسة</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مثل</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دورالأيتام</a:t>
          </a:r>
          <a:r>
            <a:rPr lang="en-US" sz="2800" kern="1200" dirty="0">
              <a:solidFill>
                <a:prstClr val="white"/>
              </a:solidFill>
              <a:latin typeface="Hacen Liner XL" panose="02000000000000000000" pitchFamily="2" charset="-78"/>
              <a:ea typeface="+mn-ea"/>
              <a:cs typeface="Hacen Liner XL" panose="02000000000000000000" pitchFamily="2" charset="-78"/>
            </a:rPr>
            <a:t>، أو </a:t>
          </a:r>
          <a:r>
            <a:rPr lang="en-US" sz="2800" kern="1200" dirty="0" err="1">
              <a:solidFill>
                <a:prstClr val="white"/>
              </a:solidFill>
              <a:latin typeface="Hacen Liner XL" panose="02000000000000000000" pitchFamily="2" charset="-78"/>
              <a:ea typeface="+mn-ea"/>
              <a:cs typeface="Hacen Liner XL" panose="02000000000000000000" pitchFamily="2" charset="-78"/>
            </a:rPr>
            <a:t>في</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الشارع</a:t>
          </a:r>
          <a:r>
            <a:rPr lang="ar-JO" sz="2800" kern="1200" dirty="0">
              <a:solidFill>
                <a:prstClr val="white"/>
              </a:solidFill>
              <a:latin typeface="Hacen Liner XL" panose="02000000000000000000" pitchFamily="2" charset="-78"/>
              <a:ea typeface="+mn-ea"/>
              <a:cs typeface="Hacen Liner XL" panose="02000000000000000000" pitchFamily="2" charset="-78"/>
            </a:rPr>
            <a:t>"</a:t>
          </a:r>
          <a:endParaRPr lang="en-US" sz="2800" kern="1200" dirty="0">
            <a:solidFill>
              <a:prstClr val="white"/>
            </a:solidFill>
            <a:latin typeface="Hacen Liner XL" panose="02000000000000000000" pitchFamily="2" charset="-78"/>
            <a:ea typeface="+mn-ea"/>
            <a:cs typeface="Hacen Liner XL" panose="02000000000000000000" pitchFamily="2" charset="-78"/>
          </a:endParaRPr>
        </a:p>
      </dsp:txBody>
      <dsp:txXfrm>
        <a:off x="54968" y="1357043"/>
        <a:ext cx="8018064" cy="1016085"/>
      </dsp:txXfrm>
    </dsp:sp>
    <dsp:sp modelId="{DE578717-8F5D-4EBB-91EC-0ACEB34E7A87}">
      <dsp:nvSpPr>
        <dsp:cNvPr id="0" name=""/>
        <dsp:cNvSpPr/>
      </dsp:nvSpPr>
      <dsp:spPr>
        <a:xfrm>
          <a:off x="0" y="2440512"/>
          <a:ext cx="8128000" cy="1288206"/>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r" defTabSz="1689100" rtl="1">
            <a:lnSpc>
              <a:spcPct val="90000"/>
            </a:lnSpc>
            <a:spcBef>
              <a:spcPct val="0"/>
            </a:spcBef>
            <a:spcAft>
              <a:spcPts val="0"/>
            </a:spcAft>
            <a:buNone/>
          </a:pPr>
          <a:r>
            <a:rPr lang="ar-JO" sz="3800" kern="1200" dirty="0">
              <a:solidFill>
                <a:srgbClr val="FFFF00"/>
              </a:solidFill>
              <a:latin typeface="Hacen Liner XL" panose="02000000000000000000" pitchFamily="2" charset="-78"/>
              <a:ea typeface="+mn-ea"/>
              <a:cs typeface="Hacen Liner XL" panose="02000000000000000000" pitchFamily="2" charset="-78"/>
            </a:rPr>
            <a:t>اليتيم روحياً ومعنوياً </a:t>
          </a:r>
          <a:r>
            <a:rPr lang="ar-JO" sz="2800" kern="1200" dirty="0">
              <a:solidFill>
                <a:prstClr val="white"/>
              </a:solidFill>
              <a:latin typeface="Hacen Liner XL" panose="02000000000000000000" pitchFamily="2" charset="-78"/>
              <a:ea typeface="+mn-ea"/>
              <a:cs typeface="Hacen Liner XL" panose="02000000000000000000" pitchFamily="2" charset="-78"/>
            </a:rPr>
            <a:t>: "ت</a:t>
          </a:r>
          <a:r>
            <a:rPr lang="en-US" sz="2800" kern="1200" dirty="0" err="1">
              <a:solidFill>
                <a:prstClr val="white"/>
              </a:solidFill>
              <a:latin typeface="Hacen Liner XL" panose="02000000000000000000" pitchFamily="2" charset="-78"/>
              <a:ea typeface="+mn-ea"/>
              <a:cs typeface="Hacen Liner XL" panose="02000000000000000000" pitchFamily="2" charset="-78"/>
            </a:rPr>
            <a:t>عرض</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للإساءة</a:t>
          </a:r>
          <a:r>
            <a:rPr lang="en-US" sz="2800" kern="1200" dirty="0">
              <a:solidFill>
                <a:prstClr val="white"/>
              </a:solidFill>
              <a:latin typeface="Hacen Liner XL" panose="02000000000000000000" pitchFamily="2" charset="-78"/>
              <a:ea typeface="+mn-ea"/>
              <a:cs typeface="Hacen Liner XL" panose="02000000000000000000" pitchFamily="2" charset="-78"/>
            </a:rPr>
            <a:t> أو </a:t>
          </a:r>
          <a:r>
            <a:rPr lang="en-US" sz="2800" kern="1200" dirty="0" err="1">
              <a:solidFill>
                <a:prstClr val="white"/>
              </a:solidFill>
              <a:latin typeface="Hacen Liner XL" panose="02000000000000000000" pitchFamily="2" charset="-78"/>
              <a:ea typeface="+mn-ea"/>
              <a:cs typeface="Hacen Liner XL" panose="02000000000000000000" pitchFamily="2" charset="-78"/>
            </a:rPr>
            <a:t>الإهما</a:t>
          </a:r>
          <a:r>
            <a:rPr lang="ar-JO" sz="2800" kern="1200" dirty="0">
              <a:solidFill>
                <a:prstClr val="white"/>
              </a:solidFill>
              <a:latin typeface="Hacen Liner XL" panose="02000000000000000000" pitchFamily="2" charset="-78"/>
              <a:ea typeface="+mn-ea"/>
              <a:cs typeface="Hacen Liner XL" panose="02000000000000000000" pitchFamily="2" charset="-78"/>
            </a:rPr>
            <a:t>ل</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وغالبًا</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ar-JO" sz="2800" kern="1200" dirty="0">
              <a:solidFill>
                <a:prstClr val="white"/>
              </a:solidFill>
              <a:latin typeface="Hacen Liner XL" panose="02000000000000000000" pitchFamily="2" charset="-78"/>
              <a:ea typeface="+mn-ea"/>
              <a:cs typeface="Hacen Liner XL" panose="02000000000000000000" pitchFamily="2" charset="-78"/>
            </a:rPr>
            <a:t> </a:t>
          </a:r>
        </a:p>
        <a:p>
          <a:pPr marL="0" lvl="0" indent="0" algn="r" defTabSz="1689100" rtl="1">
            <a:lnSpc>
              <a:spcPct val="90000"/>
            </a:lnSpc>
            <a:spcBef>
              <a:spcPct val="0"/>
            </a:spcBef>
            <a:spcAft>
              <a:spcPts val="0"/>
            </a:spcAft>
            <a:buNone/>
          </a:pPr>
          <a:r>
            <a:rPr lang="en-US" sz="2800" kern="1200" dirty="0" err="1">
              <a:solidFill>
                <a:prstClr val="white"/>
              </a:solidFill>
              <a:latin typeface="Hacen Liner XL" panose="02000000000000000000" pitchFamily="2" charset="-78"/>
              <a:ea typeface="+mn-ea"/>
              <a:cs typeface="Hacen Liner XL" panose="02000000000000000000" pitchFamily="2" charset="-78"/>
            </a:rPr>
            <a:t>ما</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يشعر</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en-US" sz="2800" kern="1200" dirty="0" err="1">
              <a:solidFill>
                <a:prstClr val="white"/>
              </a:solidFill>
              <a:latin typeface="Hacen Liner XL" panose="02000000000000000000" pitchFamily="2" charset="-78"/>
              <a:ea typeface="+mn-ea"/>
              <a:cs typeface="Hacen Liner XL" panose="02000000000000000000" pitchFamily="2" charset="-78"/>
            </a:rPr>
            <a:t>بالوحدة</a:t>
          </a:r>
          <a:r>
            <a:rPr lang="en-US" sz="2800" kern="1200" dirty="0">
              <a:solidFill>
                <a:prstClr val="white"/>
              </a:solidFill>
              <a:latin typeface="Hacen Liner XL" panose="02000000000000000000" pitchFamily="2" charset="-78"/>
              <a:ea typeface="+mn-ea"/>
              <a:cs typeface="Hacen Liner XL" panose="02000000000000000000" pitchFamily="2" charset="-78"/>
            </a:rPr>
            <a:t>، و</a:t>
          </a:r>
          <a:r>
            <a:rPr lang="ar-JO" sz="2800" kern="1200" dirty="0">
              <a:solidFill>
                <a:prstClr val="white"/>
              </a:solidFill>
              <a:latin typeface="Hacen Liner XL" panose="02000000000000000000" pitchFamily="2" charset="-78"/>
              <a:ea typeface="+mn-ea"/>
              <a:cs typeface="Hacen Liner XL" panose="02000000000000000000" pitchFamily="2" charset="-78"/>
            </a:rPr>
            <a:t>إنعدام</a:t>
          </a:r>
          <a:r>
            <a:rPr lang="en-US" sz="2800" kern="1200" dirty="0">
              <a:solidFill>
                <a:prstClr val="white"/>
              </a:solidFill>
              <a:latin typeface="Hacen Liner XL" panose="02000000000000000000" pitchFamily="2" charset="-78"/>
              <a:ea typeface="+mn-ea"/>
              <a:cs typeface="Hacen Liner XL" panose="02000000000000000000" pitchFamily="2" charset="-78"/>
            </a:rPr>
            <a:t> </a:t>
          </a:r>
          <a:r>
            <a:rPr lang="ar-JO" sz="2800" kern="1200" dirty="0">
              <a:solidFill>
                <a:prstClr val="white"/>
              </a:solidFill>
              <a:latin typeface="Hacen Liner XL" panose="02000000000000000000" pitchFamily="2" charset="-78"/>
              <a:ea typeface="+mn-ea"/>
              <a:cs typeface="Hacen Liner XL" panose="02000000000000000000" pitchFamily="2" charset="-78"/>
            </a:rPr>
            <a:t>ال</a:t>
          </a:r>
          <a:r>
            <a:rPr lang="en-US" sz="2800" kern="1200" dirty="0" err="1">
              <a:solidFill>
                <a:prstClr val="white"/>
              </a:solidFill>
              <a:latin typeface="Hacen Liner XL" panose="02000000000000000000" pitchFamily="2" charset="-78"/>
              <a:ea typeface="+mn-ea"/>
              <a:cs typeface="Hacen Liner XL" panose="02000000000000000000" pitchFamily="2" charset="-78"/>
            </a:rPr>
            <a:t>قيمة</a:t>
          </a:r>
          <a:r>
            <a:rPr lang="ar-JO" sz="2800" kern="1200" dirty="0">
              <a:solidFill>
                <a:prstClr val="white"/>
              </a:solidFill>
              <a:latin typeface="Hacen Liner XL" panose="02000000000000000000" pitchFamily="2" charset="-78"/>
              <a:ea typeface="+mn-ea"/>
              <a:cs typeface="Hacen Liner XL" panose="02000000000000000000" pitchFamily="2" charset="-78"/>
            </a:rPr>
            <a:t> "</a:t>
          </a:r>
          <a:endParaRPr lang="en-US" sz="2800" kern="1200" dirty="0">
            <a:solidFill>
              <a:prstClr val="white"/>
            </a:solidFill>
            <a:latin typeface="Hacen Liner XL" panose="02000000000000000000" pitchFamily="2" charset="-78"/>
            <a:ea typeface="+mn-ea"/>
            <a:cs typeface="Hacen Liner XL" panose="02000000000000000000" pitchFamily="2" charset="-78"/>
          </a:endParaRPr>
        </a:p>
      </dsp:txBody>
      <dsp:txXfrm>
        <a:off x="62885" y="2503397"/>
        <a:ext cx="8002230" cy="1162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B73F2-B27D-444D-B1B0-A26B7192C833}">
      <dsp:nvSpPr>
        <dsp:cNvPr id="0" name=""/>
        <dsp:cNvSpPr/>
      </dsp:nvSpPr>
      <dsp:spPr>
        <a:xfrm>
          <a:off x="0" y="0"/>
          <a:ext cx="7989756" cy="692640"/>
        </a:xfrm>
        <a:prstGeom prst="roundRect">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r" defTabSz="1333500">
            <a:lnSpc>
              <a:spcPct val="90000"/>
            </a:lnSpc>
            <a:spcBef>
              <a:spcPct val="0"/>
            </a:spcBef>
            <a:spcAft>
              <a:spcPct val="35000"/>
            </a:spcAft>
            <a:buNone/>
          </a:pPr>
          <a:r>
            <a:rPr lang="ar-JO" sz="3000" kern="1200" dirty="0">
              <a:solidFill>
                <a:schemeClr val="tx1"/>
              </a:solidFill>
              <a:latin typeface="Hacen Liner XL" panose="02000000000000000000" pitchFamily="2" charset="-78"/>
              <a:cs typeface="Hacen Liner XL" panose="02000000000000000000" pitchFamily="2" charset="-78"/>
            </a:rPr>
            <a:t>1- ساهم في حماية أُسر مُهددة في الإنكسار وأبناء بالضياع</a:t>
          </a:r>
        </a:p>
      </dsp:txBody>
      <dsp:txXfrm>
        <a:off x="33812" y="33812"/>
        <a:ext cx="7922132" cy="625016"/>
      </dsp:txXfrm>
    </dsp:sp>
    <dsp:sp modelId="{A781412F-EE57-40E8-9A03-DBC7AAF43954}">
      <dsp:nvSpPr>
        <dsp:cNvPr id="0" name=""/>
        <dsp:cNvSpPr/>
      </dsp:nvSpPr>
      <dsp:spPr>
        <a:xfrm>
          <a:off x="0" y="807069"/>
          <a:ext cx="7989756" cy="692640"/>
        </a:xfrm>
        <a:prstGeom prst="roundRect">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r" defTabSz="1333500">
            <a:lnSpc>
              <a:spcPct val="90000"/>
            </a:lnSpc>
            <a:spcBef>
              <a:spcPct val="0"/>
            </a:spcBef>
            <a:spcAft>
              <a:spcPct val="35000"/>
            </a:spcAft>
            <a:buNone/>
          </a:pPr>
          <a:r>
            <a:rPr lang="ar-JO" sz="3000" kern="1200" dirty="0">
              <a:solidFill>
                <a:schemeClr val="tx1"/>
              </a:solidFill>
              <a:latin typeface="Hacen Liner XL" panose="02000000000000000000" pitchFamily="2" charset="-78"/>
              <a:cs typeface="Hacen Liner XL" panose="02000000000000000000" pitchFamily="2" charset="-78"/>
            </a:rPr>
            <a:t>2- صلّي لأجلهم </a:t>
          </a:r>
          <a:endParaRPr lang="en-US" sz="3000" kern="1200" dirty="0">
            <a:solidFill>
              <a:schemeClr val="tx1"/>
            </a:solidFill>
            <a:latin typeface="Hacen Liner XL" panose="02000000000000000000" pitchFamily="2" charset="-78"/>
            <a:cs typeface="Hacen Liner XL" panose="02000000000000000000" pitchFamily="2" charset="-78"/>
          </a:endParaRPr>
        </a:p>
      </dsp:txBody>
      <dsp:txXfrm>
        <a:off x="33812" y="840881"/>
        <a:ext cx="7922132" cy="625016"/>
      </dsp:txXfrm>
    </dsp:sp>
    <dsp:sp modelId="{5495D8B9-4FBF-486B-A88F-54AB1E1D1E28}">
      <dsp:nvSpPr>
        <dsp:cNvPr id="0" name=""/>
        <dsp:cNvSpPr/>
      </dsp:nvSpPr>
      <dsp:spPr>
        <a:xfrm>
          <a:off x="0" y="1606269"/>
          <a:ext cx="7989756" cy="692640"/>
        </a:xfrm>
        <a:prstGeom prst="round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r" defTabSz="1333500">
            <a:lnSpc>
              <a:spcPct val="90000"/>
            </a:lnSpc>
            <a:spcBef>
              <a:spcPct val="0"/>
            </a:spcBef>
            <a:spcAft>
              <a:spcPct val="35000"/>
            </a:spcAft>
            <a:buNone/>
          </a:pPr>
          <a:r>
            <a:rPr lang="ar-JO" sz="3000" kern="1200" dirty="0">
              <a:solidFill>
                <a:schemeClr val="tx1"/>
              </a:solidFill>
              <a:latin typeface="Hacen Liner XL" panose="02000000000000000000" pitchFamily="2" charset="-78"/>
              <a:cs typeface="Hacen Liner XL" panose="02000000000000000000" pitchFamily="2" charset="-78"/>
            </a:rPr>
            <a:t>3- تكفّل بتكاليف دراسة طفل أو علاجه</a:t>
          </a:r>
        </a:p>
      </dsp:txBody>
      <dsp:txXfrm>
        <a:off x="33812" y="1640081"/>
        <a:ext cx="7922132" cy="625016"/>
      </dsp:txXfrm>
    </dsp:sp>
    <dsp:sp modelId="{345949DB-4BCE-4AEB-9ACE-47CD46E1FC2C}">
      <dsp:nvSpPr>
        <dsp:cNvPr id="0" name=""/>
        <dsp:cNvSpPr/>
      </dsp:nvSpPr>
      <dsp:spPr>
        <a:xfrm>
          <a:off x="0" y="2405469"/>
          <a:ext cx="7989756" cy="692640"/>
        </a:xfrm>
        <a:prstGeom prst="roundRect">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r" defTabSz="1333500">
            <a:lnSpc>
              <a:spcPct val="90000"/>
            </a:lnSpc>
            <a:spcBef>
              <a:spcPct val="0"/>
            </a:spcBef>
            <a:spcAft>
              <a:spcPct val="35000"/>
            </a:spcAft>
            <a:buNone/>
          </a:pPr>
          <a:r>
            <a:rPr lang="ar-JO" sz="3000" kern="1200" dirty="0">
              <a:solidFill>
                <a:schemeClr val="tx1"/>
              </a:solidFill>
              <a:latin typeface="Hacen Liner XL" panose="02000000000000000000" pitchFamily="2" charset="-78"/>
              <a:cs typeface="Hacen Liner XL" panose="02000000000000000000" pitchFamily="2" charset="-78"/>
            </a:rPr>
            <a:t>4- إخدم الأطفال من خلال مهنتك</a:t>
          </a:r>
        </a:p>
      </dsp:txBody>
      <dsp:txXfrm>
        <a:off x="33812" y="2439281"/>
        <a:ext cx="7922132" cy="625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BCC42-D988-4340-BBDB-917FA7307446}"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428ED-9FF8-47A6-B686-1BD65DF2DADF}" type="slidenum">
              <a:rPr lang="en-US" smtClean="0"/>
              <a:t>‹#›</a:t>
            </a:fld>
            <a:endParaRPr lang="en-US"/>
          </a:p>
        </p:txBody>
      </p:sp>
    </p:spTree>
    <p:extLst>
      <p:ext uri="{BB962C8B-B14F-4D97-AF65-F5344CB8AC3E}">
        <p14:creationId xmlns:p14="http://schemas.microsoft.com/office/powerpoint/2010/main" val="178763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ljazeera.net/encyclopedia/2014/11/19/%D8%BA%D8%B2%D8%A9"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essma.tv/ar/%D8%A3%D8%AE%D8%A8%D8%A7%D8%B1-%D8%B9%D8%A7%D9%84%D9%85%D9%8A%D8%A9/actu/%D8%A7%D9%84%D9%8A%D9%88%D9%86%D9%8A%D8%B3%D9%8A%D9%81-140-%D9%85%D9%84%D9%8A%D9%88%D9%86-%D8%B7%D9%81%D9%84-%D9%8A%D8%AA%D9%8A%D9%85-%D8%A8%D8%B3%D8%A8%D8%A8-%D8%A7%D9%84%D8%AD%D8%B1%D9%88%D8%A8-%D9%88%D8%A7%D9%84%D9%83%D9%88%D8%A7%D8%B1%D8%AB-%D8%A7%D9%84%D8%B7%D8%A8%D9%8A%D8%B9%D9%8A%D8%A9-9663/34472"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ljazeera.net/politics/2023/3/5/2-5-%D9%85%D9%84%D9%8A%D9%88%D9%86-%D8%B7%D9%81%D9%84-%D8%AA%D8%A3%D8%AB%D9%91%D8%B1%D9%88%D8%A7-%D8%AA%D8%AF%D8%A7%D8%B9%D9%8A%D8%A7%D8%AA-%D9%86%D9%81%D8%B3%D9%8A%D8%A9-%D8%B5%D8%B9%D8%A8%D8%A9#:~:text=%D9%88%D8%B0%D9%83%D8%B1%20%D8%AA%D9%82%D8%B1%D9%8A%D8%B1%20%D9%84%D9%85%D9%86%D8%B8%D9%85%D8%A9%20%D8%A7%D9%84%D8%A3%D9%85%D9%85%20%D8%A7%D9%84%D9%85%D8%AA%D8%AD%D8%AF%D8%A9,%D9%85%D9%86%20%D8%A7%D9%84%D8%A3%D8%B7%D9%81%D8%A7%D9%84%20%D9%81%D9%82%D8%AF%D9%88%D8%A7%20%D8%A3%D9%87%D8%A7%D9%84%D9%8A%D9%87%D9%85%20%D9%81%D9%8A%D9%8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ljazeera.net/politics/2023/3/5/2-5-%D9%85%D9%84%D9%8A%D9%88%D9%86-%D8%B7%D9%81%D9%84-%D8%AA%D8%A3%D8%AB%D9%91%D8%B1%D9%88%D8%A7-%D8%AA%D8%AF%D8%A7%D8%B9%D9%8A%D8%A7%D8%AA-%D9%86%D9%81%D8%B3%D9%8A%D8%A9-%D8%B5%D8%B9%D8%A8%D8%A9#:~:text=%D9%88%D8%B0%D9%83%D8%B1%20%D8%AA%D9%82%D8%B1%D9%8A%D8%B1%20%D9%84%D9%85%D9%86%D8%B8%D9%85%D8%A9%20%D8%A7%D9%84%D8%A3%D9%85%D9%85%20%D8%A7%D9%84%D9%85%D8%AA%D8%AD%D8%AF%D8%A9,%D9%85%D9%86%20%D8%A7%D9%84%D8%A3%D8%B7%D9%81%D8%A7%D9%84%20%D9%81%D9%82%D8%AF%D9%88%D8%A7%20%D8%A3%D9%87%D8%A7%D9%84%D9%8A%D9%87%D9%85%20%D9%81%D9%8A%D9%8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ar-JO" b="0" i="0" dirty="0">
                <a:solidFill>
                  <a:srgbClr val="000000"/>
                </a:solidFill>
                <a:effectLst/>
                <a:latin typeface="Al-Jazeera"/>
              </a:rPr>
              <a:t>يمثل الأطفال الجزء الأكبر من ضحايا الحرب الإسرائيلية الأخيرة على </a:t>
            </a:r>
            <a:r>
              <a:rPr lang="ar-JO" b="0" i="0" u="none" strike="noStrike" dirty="0">
                <a:solidFill>
                  <a:srgbClr val="0059A5"/>
                </a:solidFill>
                <a:effectLst/>
                <a:latin typeface="Al-Jazeera"/>
                <a:hlinkClick r:id="rId3"/>
              </a:rPr>
              <a:t>قطاع غزة</a:t>
            </a:r>
            <a:r>
              <a:rPr lang="ar-JO" b="0" i="0" dirty="0">
                <a:solidFill>
                  <a:srgbClr val="000000"/>
                </a:solidFill>
                <a:effectLst/>
                <a:latin typeface="Al-Jazeera"/>
              </a:rPr>
              <a:t>، إذ بلغ عدد الشهداء منهم نحو 3500 طفل، بينهم 264 رضيعا لم يتموا عامهم الأول.</a:t>
            </a:r>
          </a:p>
          <a:p>
            <a:pPr algn="l"/>
            <a:r>
              <a:rPr lang="ar-JO" b="0" i="0" dirty="0">
                <a:solidFill>
                  <a:srgbClr val="000000"/>
                </a:solidFill>
                <a:effectLst/>
                <a:latin typeface="Al-Jazeera"/>
              </a:rPr>
              <a:t>ووفقا للأرقام التي أعلنتها وزارة الصحة في غزة، فإن الأطفال يشكلون 42% من حصيلة الشهداء خلال الأيام الـ25 من عمر الحرب، فضلا عن ألف طفل لا يزالون تحت الأنقاض.</a:t>
            </a:r>
          </a:p>
          <a:p>
            <a:endParaRPr lang="ar-JO" dirty="0"/>
          </a:p>
          <a:p>
            <a:r>
              <a:rPr lang="ar-JO" b="0" i="0" dirty="0">
                <a:solidFill>
                  <a:srgbClr val="141414"/>
                </a:solidFill>
                <a:effectLst/>
                <a:latin typeface="BBC Reith Qalam"/>
              </a:rPr>
              <a:t>"لا يوجد مكان أكثر عزلة في هذا الكون من سرير طفل جريح لم يعد لديه عائلة تعتني به</a:t>
            </a:r>
            <a:endParaRPr lang="ar-JO" sz="1200" b="0" i="0" kern="1200" dirty="0">
              <a:solidFill>
                <a:srgbClr val="141414"/>
              </a:solidFill>
              <a:effectLst/>
              <a:latin typeface="BBC Reith Qala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rgbClr val="141414"/>
                </a:solidFill>
                <a:effectLst/>
                <a:latin typeface="BBC Reith Qalam"/>
                <a:ea typeface="+mn-ea"/>
                <a:cs typeface="+mn-cs"/>
              </a:rPr>
              <a:t>في</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عام</a:t>
            </a:r>
            <a:r>
              <a:rPr lang="en-US" sz="1200" b="0" i="0" kern="1200" dirty="0">
                <a:solidFill>
                  <a:srgbClr val="141414"/>
                </a:solidFill>
                <a:effectLst/>
                <a:latin typeface="BBC Reith Qalam"/>
                <a:ea typeface="+mn-ea"/>
                <a:cs typeface="+mn-cs"/>
              </a:rPr>
              <a:t> 2023 </a:t>
            </a:r>
            <a:r>
              <a:rPr lang="ar-JO"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حُرم</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كثيراً</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من</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الأطفال</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في</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بلدان</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العالم</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العربي</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من</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آباءهم</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وأمهاتهم</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ليواجه</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بعضهم</a:t>
            </a:r>
            <a:r>
              <a:rPr lang="en-US" sz="1200" b="0" i="0" kern="1200" dirty="0">
                <a:solidFill>
                  <a:srgbClr val="141414"/>
                </a:solidFill>
                <a:effectLst/>
                <a:latin typeface="BBC Reith Qalam"/>
                <a:ea typeface="+mn-ea"/>
                <a:cs typeface="+mn-cs"/>
              </a:rPr>
              <a:t> </a:t>
            </a:r>
            <a:r>
              <a:rPr lang="en-US" sz="1200" b="0" i="0" kern="1200" dirty="0" err="1">
                <a:solidFill>
                  <a:srgbClr val="141414"/>
                </a:solidFill>
                <a:effectLst/>
                <a:latin typeface="BBC Reith Qalam"/>
                <a:ea typeface="+mn-ea"/>
                <a:cs typeface="+mn-cs"/>
              </a:rPr>
              <a:t>اللجوء</a:t>
            </a:r>
            <a:r>
              <a:rPr lang="en-US" sz="1200" b="0" i="0" kern="1200" dirty="0">
                <a:solidFill>
                  <a:srgbClr val="141414"/>
                </a:solidFill>
                <a:effectLst/>
                <a:latin typeface="BBC Reith Qalam"/>
                <a:ea typeface="+mn-ea"/>
                <a:cs typeface="+mn-cs"/>
              </a:rPr>
              <a:t> أو </a:t>
            </a:r>
            <a:r>
              <a:rPr lang="en-US" sz="1200" b="0" i="0" kern="1200" dirty="0" err="1">
                <a:solidFill>
                  <a:srgbClr val="141414"/>
                </a:solidFill>
                <a:effectLst/>
                <a:latin typeface="BBC Reith Qalam"/>
                <a:ea typeface="+mn-ea"/>
                <a:cs typeface="+mn-cs"/>
              </a:rPr>
              <a:t>التشرد</a:t>
            </a:r>
            <a:endParaRPr lang="en-US" sz="1200" b="0" i="0" kern="1200" dirty="0">
              <a:solidFill>
                <a:srgbClr val="141414"/>
              </a:solidFill>
              <a:effectLst/>
              <a:latin typeface="BBC Reith Qalam"/>
              <a:ea typeface="+mn-ea"/>
              <a:cs typeface="+mn-cs"/>
            </a:endParaRPr>
          </a:p>
          <a:p>
            <a:endParaRPr lang="ar-JO" sz="1200" b="0" i="0" kern="1200" dirty="0">
              <a:solidFill>
                <a:srgbClr val="141414"/>
              </a:solidFill>
              <a:effectLst/>
              <a:latin typeface="BBC Reith Qalam"/>
              <a:ea typeface="+mn-ea"/>
              <a:cs typeface="+mn-cs"/>
            </a:endParaRPr>
          </a:p>
          <a:p>
            <a:r>
              <a:rPr lang="ar-JO" sz="1200" b="1" dirty="0"/>
              <a:t>عدد الأطفال الأيتام في العراق 5 ملايين  45 الف يتيم لا يملكون أوراق ثبوتية، </a:t>
            </a:r>
          </a:p>
          <a:p>
            <a:endParaRPr lang="ar-JO" sz="1200" b="1" dirty="0"/>
          </a:p>
          <a:p>
            <a:r>
              <a:rPr lang="ar-JO" dirty="0">
                <a:hlinkClick r:id="rId4"/>
              </a:rPr>
              <a:t>اليونيسيف: 140 مليون طفل يتيم بسبب الحروب والكوارث الطبيعية (</a:t>
            </a:r>
            <a:r>
              <a:rPr lang="en-US" dirty="0">
                <a:hlinkClick r:id="rId4"/>
              </a:rPr>
              <a:t>nessma.tv)</a:t>
            </a:r>
            <a:endParaRPr lang="en-US" dirty="0"/>
          </a:p>
        </p:txBody>
      </p:sp>
      <p:sp>
        <p:nvSpPr>
          <p:cNvPr id="4" name="Slide Number Placeholder 3"/>
          <p:cNvSpPr>
            <a:spLocks noGrp="1"/>
          </p:cNvSpPr>
          <p:nvPr>
            <p:ph type="sldNum" sz="quarter" idx="5"/>
          </p:nvPr>
        </p:nvSpPr>
        <p:spPr/>
        <p:txBody>
          <a:bodyPr/>
          <a:lstStyle/>
          <a:p>
            <a:fld id="{4A1428ED-9FF8-47A6-B686-1BD65DF2DADF}" type="slidenum">
              <a:rPr lang="en-US" smtClean="0"/>
              <a:t>2</a:t>
            </a:fld>
            <a:endParaRPr lang="en-US"/>
          </a:p>
        </p:txBody>
      </p:sp>
    </p:spTree>
    <p:extLst>
      <p:ext uri="{BB962C8B-B14F-4D97-AF65-F5344CB8AC3E}">
        <p14:creationId xmlns:p14="http://schemas.microsoft.com/office/powerpoint/2010/main" val="401072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يُكتب</a:t>
            </a:r>
            <a:r>
              <a:rPr lang="en-US" sz="1200" dirty="0"/>
              <a:t> على </a:t>
            </a:r>
            <a:r>
              <a:rPr lang="en-US" sz="1200" dirty="0" err="1"/>
              <a:t>جبينه</a:t>
            </a:r>
            <a:r>
              <a:rPr lang="en-US" sz="1200" dirty="0"/>
              <a:t> "</a:t>
            </a:r>
            <a:r>
              <a:rPr lang="en-US" sz="1200" dirty="0" err="1"/>
              <a:t>قدس</a:t>
            </a:r>
            <a:r>
              <a:rPr lang="en-US" sz="1200" dirty="0"/>
              <a:t> </a:t>
            </a:r>
            <a:r>
              <a:rPr lang="en-US" sz="1200" dirty="0" err="1"/>
              <a:t>للرب</a:t>
            </a:r>
            <a:r>
              <a:rPr lang="en-US" sz="1200" dirty="0"/>
              <a:t>" </a:t>
            </a:r>
            <a:endParaRPr lang="en-US" dirty="0"/>
          </a:p>
        </p:txBody>
      </p:sp>
      <p:sp>
        <p:nvSpPr>
          <p:cNvPr id="4" name="Slide Number Placeholder 3"/>
          <p:cNvSpPr>
            <a:spLocks noGrp="1"/>
          </p:cNvSpPr>
          <p:nvPr>
            <p:ph type="sldNum" sz="quarter" idx="5"/>
          </p:nvPr>
        </p:nvSpPr>
        <p:spPr/>
        <p:txBody>
          <a:bodyPr/>
          <a:lstStyle/>
          <a:p>
            <a:fld id="{4A1428ED-9FF8-47A6-B686-1BD65DF2DADF}" type="slidenum">
              <a:rPr lang="en-US" smtClean="0"/>
              <a:t>12</a:t>
            </a:fld>
            <a:endParaRPr lang="en-US"/>
          </a:p>
        </p:txBody>
      </p:sp>
    </p:spTree>
    <p:extLst>
      <p:ext uri="{BB962C8B-B14F-4D97-AF65-F5344CB8AC3E}">
        <p14:creationId xmlns:p14="http://schemas.microsoft.com/office/powerpoint/2010/main" val="317367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ar-JO" dirty="0"/>
              <a:t>على لسان أحد الأطبة في غزة</a:t>
            </a:r>
            <a:endParaRPr lang="en-US" dirty="0"/>
          </a:p>
        </p:txBody>
      </p:sp>
      <p:sp>
        <p:nvSpPr>
          <p:cNvPr id="4" name="Slide Number Placeholder 3"/>
          <p:cNvSpPr>
            <a:spLocks noGrp="1"/>
          </p:cNvSpPr>
          <p:nvPr>
            <p:ph type="sldNum" sz="quarter" idx="5"/>
          </p:nvPr>
        </p:nvSpPr>
        <p:spPr/>
        <p:txBody>
          <a:bodyPr/>
          <a:lstStyle/>
          <a:p>
            <a:fld id="{4A1428ED-9FF8-47A6-B686-1BD65DF2DADF}" type="slidenum">
              <a:rPr lang="en-US" smtClean="0"/>
              <a:t>3</a:t>
            </a:fld>
            <a:endParaRPr lang="en-US"/>
          </a:p>
        </p:txBody>
      </p:sp>
    </p:spTree>
    <p:extLst>
      <p:ext uri="{BB962C8B-B14F-4D97-AF65-F5344CB8AC3E}">
        <p14:creationId xmlns:p14="http://schemas.microsoft.com/office/powerpoint/2010/main" val="355559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a:hlinkClick r:id="rId3"/>
              </a:rPr>
              <a:t>2.5 مليون طفل تأثّروا.. تداعيات صعبة على أيتام الزلزال في سوريا | سياسة | الجزيرة نت (</a:t>
            </a:r>
            <a:r>
              <a:rPr lang="en-US" dirty="0">
                <a:hlinkClick r:id="rId3"/>
              </a:rPr>
              <a:t>aljazeera.net)</a:t>
            </a:r>
            <a:endParaRPr lang="en-US" dirty="0"/>
          </a:p>
        </p:txBody>
      </p:sp>
      <p:sp>
        <p:nvSpPr>
          <p:cNvPr id="4" name="Slide Number Placeholder 3"/>
          <p:cNvSpPr>
            <a:spLocks noGrp="1"/>
          </p:cNvSpPr>
          <p:nvPr>
            <p:ph type="sldNum" sz="quarter" idx="5"/>
          </p:nvPr>
        </p:nvSpPr>
        <p:spPr/>
        <p:txBody>
          <a:bodyPr/>
          <a:lstStyle/>
          <a:p>
            <a:fld id="{4A1428ED-9FF8-47A6-B686-1BD65DF2DADF}" type="slidenum">
              <a:rPr lang="en-US" smtClean="0"/>
              <a:t>4</a:t>
            </a:fld>
            <a:endParaRPr lang="en-US"/>
          </a:p>
        </p:txBody>
      </p:sp>
    </p:spTree>
    <p:extLst>
      <p:ext uri="{BB962C8B-B14F-4D97-AF65-F5344CB8AC3E}">
        <p14:creationId xmlns:p14="http://schemas.microsoft.com/office/powerpoint/2010/main" val="309602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dirty="0">
                <a:latin typeface="Neue Haas Grotesk Text Pro"/>
              </a:rPr>
              <a:t>1- </a:t>
            </a:r>
            <a:r>
              <a:rPr lang="en-US" sz="1200" dirty="0" err="1">
                <a:latin typeface="Neue Haas Grotesk Text Pro"/>
              </a:rPr>
              <a:t>توفي</a:t>
            </a:r>
            <a:r>
              <a:rPr lang="en-US" dirty="0"/>
              <a:t> </a:t>
            </a:r>
            <a:r>
              <a:rPr lang="en-US" sz="1200" dirty="0" err="1">
                <a:latin typeface="Neue Haas Grotesk Text Pro"/>
              </a:rPr>
              <a:t>أحد</a:t>
            </a:r>
            <a:r>
              <a:rPr lang="en-US" sz="1200" dirty="0">
                <a:latin typeface="Neue Haas Grotesk Text Pro"/>
              </a:rPr>
              <a:t> </a:t>
            </a:r>
            <a:r>
              <a:rPr lang="en-US" sz="1200" dirty="0" err="1">
                <a:latin typeface="Neue Haas Grotesk Text Pro"/>
              </a:rPr>
              <a:t>الوالدين</a:t>
            </a:r>
            <a:r>
              <a:rPr lang="en-US" sz="1200" dirty="0">
                <a:latin typeface="Neue Haas Grotesk Text Pro"/>
              </a:rPr>
              <a:t> أو </a:t>
            </a:r>
            <a:r>
              <a:rPr lang="en-US" sz="1200" dirty="0" err="1">
                <a:latin typeface="Neue Haas Grotesk Text Pro"/>
              </a:rPr>
              <a:t>كليهما</a:t>
            </a:r>
            <a:endParaRPr lang="en-US" sz="1200" dirty="0">
              <a:latin typeface="Neue Haas Grotesk Text Pro"/>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1200" dirty="0">
                <a:latin typeface="Neue Haas Grotesk Text Pro"/>
              </a:rPr>
              <a:t>2- </a:t>
            </a:r>
            <a:r>
              <a:rPr lang="en-US" sz="1200" dirty="0" err="1">
                <a:latin typeface="Neue Haas Grotesk Text Pro"/>
              </a:rPr>
              <a:t>أن</a:t>
            </a:r>
            <a:r>
              <a:rPr lang="en-US" sz="1200" dirty="0">
                <a:latin typeface="Neue Haas Grotesk Text Pro"/>
              </a:rPr>
              <a:t> </a:t>
            </a:r>
            <a:r>
              <a:rPr lang="en-US" sz="1200" dirty="0" err="1">
                <a:latin typeface="Neue Haas Grotesk Text Pro"/>
              </a:rPr>
              <a:t>يكون</a:t>
            </a:r>
            <a:r>
              <a:rPr lang="en-US" sz="1200" dirty="0">
                <a:latin typeface="Neue Haas Grotesk Text Pro"/>
              </a:rPr>
              <a:t> </a:t>
            </a:r>
            <a:r>
              <a:rPr lang="en-US" sz="1200" dirty="0" err="1">
                <a:latin typeface="Neue Haas Grotesk Text Pro"/>
              </a:rPr>
              <a:t>لدي</a:t>
            </a:r>
            <a:r>
              <a:rPr lang="ar-JO" sz="1200" dirty="0">
                <a:latin typeface="Neue Haas Grotesk Text Pro"/>
              </a:rPr>
              <a:t>ه</a:t>
            </a:r>
            <a:r>
              <a:rPr lang="en-US" sz="1200" dirty="0">
                <a:latin typeface="Neue Haas Grotesk Text Pro"/>
              </a:rPr>
              <a:t> </a:t>
            </a:r>
            <a:r>
              <a:rPr lang="en-US" sz="1200" dirty="0" err="1">
                <a:latin typeface="Neue Haas Grotesk Text Pro"/>
              </a:rPr>
              <a:t>والدين</a:t>
            </a:r>
            <a:r>
              <a:rPr lang="en-US" sz="1200" dirty="0">
                <a:latin typeface="Neue Haas Grotesk Text Pro"/>
              </a:rPr>
              <a:t> على </a:t>
            </a:r>
            <a:r>
              <a:rPr lang="en-US" sz="1200" dirty="0" err="1">
                <a:latin typeface="Neue Haas Grotesk Text Pro"/>
              </a:rPr>
              <a:t>قيد</a:t>
            </a:r>
            <a:r>
              <a:rPr lang="en-US" sz="1200" dirty="0">
                <a:latin typeface="Neue Haas Grotesk Text Pro"/>
              </a:rPr>
              <a:t> </a:t>
            </a:r>
            <a:r>
              <a:rPr lang="en-US" sz="1200" dirty="0" err="1">
                <a:latin typeface="Neue Haas Grotesk Text Pro"/>
              </a:rPr>
              <a:t>الحياة</a:t>
            </a:r>
            <a:r>
              <a:rPr lang="en-US" sz="1200" dirty="0">
                <a:latin typeface="Neue Haas Grotesk Text Pro"/>
              </a:rPr>
              <a:t>، </a:t>
            </a:r>
            <a:r>
              <a:rPr lang="ar-JO" sz="1200" dirty="0">
                <a:latin typeface="Neue Haas Grotesk Text Pro"/>
              </a:rPr>
              <a:t>لكن الطفل </a:t>
            </a:r>
            <a:r>
              <a:rPr lang="en-US" sz="1200" dirty="0" err="1">
                <a:latin typeface="Neue Haas Grotesk Text Pro"/>
              </a:rPr>
              <a:t>في</a:t>
            </a:r>
            <a:r>
              <a:rPr lang="en-US" sz="1200" dirty="0">
                <a:latin typeface="Neue Haas Grotesk Text Pro"/>
              </a:rPr>
              <a:t> </a:t>
            </a:r>
            <a:r>
              <a:rPr lang="en-US" sz="1200" dirty="0" err="1">
                <a:latin typeface="Neue Haas Grotesk Text Pro"/>
              </a:rPr>
              <a:t>مؤسسة</a:t>
            </a:r>
            <a:r>
              <a:rPr lang="en-US" sz="1200" dirty="0">
                <a:latin typeface="Neue Haas Grotesk Text Pro"/>
              </a:rPr>
              <a:t> </a:t>
            </a:r>
            <a:r>
              <a:rPr lang="en-US" sz="1200" dirty="0" err="1">
                <a:latin typeface="Neue Haas Grotesk Text Pro"/>
              </a:rPr>
              <a:t>مثل</a:t>
            </a:r>
            <a:r>
              <a:rPr lang="en-US" sz="1200" dirty="0">
                <a:latin typeface="Neue Haas Grotesk Text Pro"/>
              </a:rPr>
              <a:t> </a:t>
            </a:r>
            <a:r>
              <a:rPr lang="en-US" sz="1200" dirty="0" err="1">
                <a:latin typeface="Neue Haas Grotesk Text Pro"/>
              </a:rPr>
              <a:t>دورالأيتام</a:t>
            </a:r>
            <a:r>
              <a:rPr lang="en-US" sz="1200" dirty="0">
                <a:latin typeface="Neue Haas Grotesk Text Pro"/>
              </a:rPr>
              <a:t>، أو </a:t>
            </a:r>
            <a:r>
              <a:rPr lang="en-US" sz="1200" dirty="0" err="1">
                <a:latin typeface="Neue Haas Grotesk Text Pro"/>
              </a:rPr>
              <a:t>في</a:t>
            </a:r>
            <a:r>
              <a:rPr lang="en-US" sz="1200" dirty="0">
                <a:latin typeface="Neue Haas Grotesk Text Pro"/>
              </a:rPr>
              <a:t> </a:t>
            </a:r>
            <a:r>
              <a:rPr lang="en-US" sz="1200" dirty="0" err="1">
                <a:latin typeface="Neue Haas Grotesk Text Pro"/>
              </a:rPr>
              <a:t>الشارع</a:t>
            </a:r>
            <a:endParaRPr lang="ar-JO" dirty="0"/>
          </a:p>
          <a:p>
            <a:pPr marL="0" marR="0" lvl="0" indent="0" algn="r" defTabSz="914400" rtl="1" eaLnBrk="1" fontAlgn="auto" latinLnBrk="0" hangingPunct="1">
              <a:lnSpc>
                <a:spcPct val="100000"/>
              </a:lnSpc>
              <a:spcBef>
                <a:spcPts val="0"/>
              </a:spcBef>
              <a:spcAft>
                <a:spcPts val="0"/>
              </a:spcAft>
              <a:buClrTx/>
              <a:buSzTx/>
              <a:buFontTx/>
              <a:buNone/>
              <a:tabLst/>
              <a:defRPr/>
            </a:pPr>
            <a:r>
              <a:rPr lang="ar-JO" dirty="0"/>
              <a:t>3- ت</a:t>
            </a:r>
            <a:r>
              <a:rPr lang="en-US" dirty="0" err="1"/>
              <a:t>عرض</a:t>
            </a:r>
            <a:r>
              <a:rPr lang="en-US" dirty="0"/>
              <a:t> </a:t>
            </a:r>
            <a:r>
              <a:rPr lang="en-US" dirty="0" err="1"/>
              <a:t>للإساءة</a:t>
            </a:r>
            <a:r>
              <a:rPr lang="en-US" dirty="0"/>
              <a:t> أو </a:t>
            </a:r>
            <a:r>
              <a:rPr lang="en-US" dirty="0" err="1"/>
              <a:t>الإهمال</a:t>
            </a:r>
            <a:r>
              <a:rPr lang="en-US" dirty="0"/>
              <a:t> أو </a:t>
            </a:r>
            <a:r>
              <a:rPr lang="en-US" dirty="0" err="1"/>
              <a:t>الاستغلال</a:t>
            </a:r>
            <a:r>
              <a:rPr lang="en-US" dirty="0"/>
              <a:t>، </a:t>
            </a:r>
            <a:r>
              <a:rPr lang="en-US" dirty="0" err="1"/>
              <a:t>وغالبًا</a:t>
            </a:r>
            <a:r>
              <a:rPr lang="en-US" dirty="0"/>
              <a:t> </a:t>
            </a:r>
            <a:r>
              <a:rPr lang="en-US" dirty="0" err="1"/>
              <a:t>ما</a:t>
            </a:r>
            <a:r>
              <a:rPr lang="en-US" dirty="0"/>
              <a:t> </a:t>
            </a:r>
            <a:r>
              <a:rPr lang="en-US" dirty="0" err="1"/>
              <a:t>يشعر</a:t>
            </a:r>
            <a:r>
              <a:rPr lang="en-US" dirty="0"/>
              <a:t> </a:t>
            </a:r>
            <a:r>
              <a:rPr lang="en-US" dirty="0" err="1"/>
              <a:t>بالوحدة</a:t>
            </a:r>
            <a:r>
              <a:rPr lang="en-US" dirty="0"/>
              <a:t>، </a:t>
            </a:r>
            <a:r>
              <a:rPr lang="en-US" dirty="0" err="1"/>
              <a:t>ولا</a:t>
            </a:r>
            <a:r>
              <a:rPr lang="en-US" dirty="0"/>
              <a:t> </a:t>
            </a:r>
            <a:r>
              <a:rPr lang="en-US" dirty="0" err="1"/>
              <a:t>قيمة</a:t>
            </a:r>
            <a:r>
              <a:rPr lang="en-US" dirty="0"/>
              <a:t> </a:t>
            </a:r>
            <a:r>
              <a:rPr lang="en-US" dirty="0" err="1"/>
              <a:t>له</a:t>
            </a:r>
            <a:r>
              <a:rPr lang="en-US" dirty="0"/>
              <a:t>، </a:t>
            </a:r>
            <a:r>
              <a:rPr lang="en-US" dirty="0" err="1"/>
              <a:t>وليس</a:t>
            </a:r>
            <a:r>
              <a:rPr lang="en-US" dirty="0"/>
              <a:t> </a:t>
            </a:r>
            <a:r>
              <a:rPr lang="en-US" dirty="0" err="1"/>
              <a:t>لديه</a:t>
            </a:r>
            <a:r>
              <a:rPr lang="en-US" dirty="0"/>
              <a:t> </a:t>
            </a:r>
            <a:r>
              <a:rPr lang="en-US" dirty="0" err="1"/>
              <a:t>أي</a:t>
            </a:r>
            <a:r>
              <a:rPr lang="en-US" dirty="0"/>
              <a:t> </a:t>
            </a:r>
            <a:r>
              <a:rPr lang="en-US" dirty="0" err="1"/>
              <a:t>إحساس</a:t>
            </a:r>
            <a:r>
              <a:rPr lang="en-US" dirty="0"/>
              <a:t> </a:t>
            </a:r>
            <a:r>
              <a:rPr lang="en-US" dirty="0" err="1"/>
              <a:t>بالهدف</a:t>
            </a:r>
            <a:r>
              <a:rPr lang="en-US" dirty="0"/>
              <a:t> </a:t>
            </a:r>
            <a:r>
              <a:rPr lang="en-US" dirty="0" err="1"/>
              <a:t>وقليل</a:t>
            </a:r>
            <a:r>
              <a:rPr lang="en-US" dirty="0"/>
              <a:t> </a:t>
            </a:r>
            <a:r>
              <a:rPr lang="en-US" dirty="0" err="1"/>
              <a:t>من</a:t>
            </a:r>
            <a:r>
              <a:rPr lang="en-US" dirty="0"/>
              <a:t> </a:t>
            </a:r>
            <a:r>
              <a:rPr lang="en-US" dirty="0" err="1"/>
              <a:t>الأمل</a:t>
            </a:r>
            <a:endParaRPr lang="ar-J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ar-J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ar-J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ar-JO"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ar-J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1428ED-9FF8-47A6-B686-1BD65DF2DADF}" type="slidenum">
              <a:rPr lang="en-US" smtClean="0"/>
              <a:t>5</a:t>
            </a:fld>
            <a:endParaRPr lang="en-US"/>
          </a:p>
        </p:txBody>
      </p:sp>
    </p:spTree>
    <p:extLst>
      <p:ext uri="{BB962C8B-B14F-4D97-AF65-F5344CB8AC3E}">
        <p14:creationId xmlns:p14="http://schemas.microsoft.com/office/powerpoint/2010/main" val="24767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b="0" i="0" dirty="0">
                <a:solidFill>
                  <a:srgbClr val="09202F"/>
                </a:solidFill>
                <a:effectLst/>
                <a:latin typeface="Times New Roman" panose="02020603050405020304" pitchFamily="18" charset="0"/>
              </a:rPr>
              <a:t>أن التبني – سواء بالمعنى الجسدي أو المعنى الروحي – ينظر إليه برضى في الكتاب المقدس. فإن كل من الذين يتم تبنيهم والذين يتبنونهم ينالون بركة عظيمة وإمتياز يمثله قبولنا بالتبني في عائلة الله.</a:t>
            </a:r>
            <a:endParaRPr lang="ar-JO" dirty="0"/>
          </a:p>
          <a:p>
            <a:pPr algn="r"/>
            <a:endParaRPr lang="ar-JO" dirty="0"/>
          </a:p>
          <a:p>
            <a:pPr algn="r"/>
            <a:r>
              <a:rPr lang="ar-JO" dirty="0"/>
              <a:t>2. إن وجود أطفال تيتموا هو ظلم في هذا العالم والعدالة جزء أساسي من شخصية الله، كما يظهر لنا في الكتاب المقدس. إن عدم معرفة طفل واحد بمحبة العائلة هو ظلم كبير، وهناك ملايين الأطفال يعيشون في هذا الواقع.</a:t>
            </a:r>
          </a:p>
          <a:p>
            <a:pPr algn="r"/>
            <a:r>
              <a:rPr lang="ar-JO" dirty="0"/>
              <a:t>يقول تثنية 10: 18: "المجري حق اليتيم والأرملة، ويحب النزيل ويعطيه طعاما وكسوة".ويقول أيضًا مزمور 10: 14: </a:t>
            </a:r>
            <a:r>
              <a:rPr lang="ar-JO" b="0" i="0" dirty="0">
                <a:solidFill>
                  <a:srgbClr val="000000"/>
                </a:solidFill>
                <a:effectLst/>
                <a:latin typeface="Arial" panose="020B0604020202020204" pitchFamily="34" charset="0"/>
              </a:rPr>
              <a:t> </a:t>
            </a:r>
            <a:r>
              <a:rPr lang="ar-JO" b="0" i="0" dirty="0">
                <a:solidFill>
                  <a:srgbClr val="669900"/>
                </a:solidFill>
                <a:effectLst/>
                <a:latin typeface="Arial" panose="020B0604020202020204" pitchFamily="34" charset="0"/>
              </a:rPr>
              <a:t>14</a:t>
            </a:r>
            <a:r>
              <a:rPr lang="ar-JO" b="0" i="0" dirty="0">
                <a:solidFill>
                  <a:srgbClr val="000000"/>
                </a:solidFill>
                <a:effectLst/>
                <a:latin typeface="Arial" panose="020B0604020202020204" pitchFamily="34" charset="0"/>
              </a:rPr>
              <a:t> </a:t>
            </a:r>
            <a:r>
              <a:rPr lang="ar-JO" b="0" i="0" dirty="0">
                <a:solidFill>
                  <a:srgbClr val="FF0000"/>
                </a:solidFill>
                <a:effectLst/>
                <a:latin typeface="Arial" panose="020B0604020202020204" pitchFamily="34" charset="0"/>
              </a:rPr>
              <a:t>قد رايت لانك تبصر المشقة والغم لتجازي بيدك.اليك يسلم المسكين امره.انت صرت معين اليتيم </a:t>
            </a:r>
          </a:p>
          <a:p>
            <a:pPr algn="r"/>
            <a:r>
              <a:rPr lang="ar-JO" dirty="0"/>
              <a:t>يعد الله بالحماية والمساعدة لأولئك الذين لا يستطيعون حماية أنفسهم، وهو يفدي الظلم بمحبته التي لا تنضب. ويطلب منا أيضًا أن نفعل شيئًا حيال ذلك. ويدعو الله الجميع إلى القيام بدوره في العمل من أجل العدالة.</a:t>
            </a:r>
          </a:p>
          <a:p>
            <a:pPr algn="r"/>
            <a:endParaRPr lang="ar-JO" dirty="0"/>
          </a:p>
          <a:p>
            <a:pPr algn="r"/>
            <a:r>
              <a:rPr lang="ar-JO" dirty="0"/>
              <a:t>3. شعب الله سوف يهتم بالأيتام يقول يعقوب 1: 27 "إن الديانة الطاهرة النقية عند الله الآب هي هذه: افتقاد الأيتام والأرامل في ضيقتهم، وحفظ الإنسان نفسه بلا دنس من العالم".تدعو كلمات الكتاب المقدس شعب الله إلى السعي بنشاط لتلبية احتياجات الأطفال الذين تيتموا، والمكان الرائع للبدء به هو الصلاة. أفعالك مهمة وهناك العديد من الطرق التي يمكنك من خلالها المساعدة في إحداث فرق، سواء كنت شريكًا في الصلاة، أو جامع تبرعات، أو راعيًا لبرنامج            </a:t>
            </a:r>
          </a:p>
          <a:p>
            <a:pPr algn="r"/>
            <a:endParaRPr lang="ar-JO" dirty="0"/>
          </a:p>
          <a:p>
            <a:pPr algn="r"/>
            <a:r>
              <a:rPr lang="ar-JO" dirty="0"/>
              <a:t>  4. شعب الله يشارك موارده مع الأيتام</a:t>
            </a:r>
          </a:p>
          <a:p>
            <a:pPr algn="r"/>
            <a:r>
              <a:rPr lang="ar-JO" dirty="0"/>
              <a:t>الآية التالية تأتي من مقطع في سفر التثنية حيث يرشد الله شعبه بشأن العشور. يقول تثنية 14: 28- 29: "</a:t>
            </a:r>
            <a:r>
              <a:rPr lang="ar-JO" b="0" i="0" dirty="0">
                <a:solidFill>
                  <a:srgbClr val="000000"/>
                </a:solidFill>
                <a:effectLst/>
                <a:latin typeface="Arial" panose="020B0604020202020204" pitchFamily="34" charset="0"/>
              </a:rPr>
              <a:t>في اخر ثلاث سنين تخرج كل عشر محصولك في تلك السنة وتضعه في ابوابك. </a:t>
            </a:r>
            <a:r>
              <a:rPr lang="ar-JO" b="0" i="0" u="sng" dirty="0">
                <a:solidFill>
                  <a:srgbClr val="D59100"/>
                </a:solidFill>
                <a:effectLst/>
                <a:latin typeface="Arial" panose="020B0604020202020204" pitchFamily="34" charset="0"/>
              </a:rPr>
              <a:t>29</a:t>
            </a:r>
            <a:r>
              <a:rPr lang="ar-JO" dirty="0"/>
              <a:t> فياتي اللاوي لانه ليس له قسم ولا نصيب معك والغريب واليتيم والارملة الذين في ابوابك وياكلون ويشبعون لكي يباركك الرب الهك في كل عمل يدك الذي تعمل</a:t>
            </a:r>
          </a:p>
          <a:p>
            <a:pPr algn="r"/>
            <a:r>
              <a:rPr lang="ar-JO" dirty="0"/>
              <a:t>إن الله يدعو الناس إلى الاهتمام جيدًا بالأطفال الذين تيتموا في عطائهم. </a:t>
            </a:r>
          </a:p>
          <a:p>
            <a:pPr algn="r"/>
            <a:r>
              <a:rPr lang="ar-JO" dirty="0"/>
              <a:t>1</a:t>
            </a:r>
          </a:p>
          <a:p>
            <a:pPr algn="r"/>
            <a:r>
              <a:rPr lang="ar-JO" dirty="0"/>
              <a:t>عندما تفكر في كيف يدعوك الله لرعاية الأطفال المنتظرين، تشجع. «هو أمين الذي يدعوكم. فإنه سيفعل ذلك» (1 تسالونيكي 5: 24).   </a:t>
            </a:r>
            <a:r>
              <a:rPr lang="en-US" dirty="0"/>
              <a:t>Show Hope</a:t>
            </a:r>
            <a:r>
              <a:rPr lang="ar-JO" dirty="0"/>
              <a:t>أو أحد الوالدين المحتملين بالتبني.</a:t>
            </a:r>
            <a:endParaRPr lang="en-US" dirty="0"/>
          </a:p>
        </p:txBody>
      </p:sp>
      <p:sp>
        <p:nvSpPr>
          <p:cNvPr id="4" name="Slide Number Placeholder 3"/>
          <p:cNvSpPr>
            <a:spLocks noGrp="1"/>
          </p:cNvSpPr>
          <p:nvPr>
            <p:ph type="sldNum" sz="quarter" idx="5"/>
          </p:nvPr>
        </p:nvSpPr>
        <p:spPr/>
        <p:txBody>
          <a:bodyPr/>
          <a:lstStyle/>
          <a:p>
            <a:fld id="{4A1428ED-9FF8-47A6-B686-1BD65DF2DADF}" type="slidenum">
              <a:rPr lang="en-US" smtClean="0"/>
              <a:t>6</a:t>
            </a:fld>
            <a:endParaRPr lang="en-US"/>
          </a:p>
        </p:txBody>
      </p:sp>
    </p:spTree>
    <p:extLst>
      <p:ext uri="{BB962C8B-B14F-4D97-AF65-F5344CB8AC3E}">
        <p14:creationId xmlns:p14="http://schemas.microsoft.com/office/powerpoint/2010/main" val="328609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u="sng" dirty="0">
                <a:hlinkClick r:id="rId3"/>
              </a:rPr>
              <a:t>2.5 مليون طفل تأثّروا.. تداعيات صعبة على أيتام الزلزال في سوريا | سياسة | الجزيرة نت              </a:t>
            </a:r>
            <a:r>
              <a:rPr lang="en-US" u="sng" dirty="0">
                <a:hlinkClick r:id="rId3"/>
              </a:rPr>
              <a:t>od </a:t>
            </a:r>
            <a:r>
              <a:rPr lang="ar-JO" u="sng" dirty="0">
                <a:hlinkClick r:id="rId3"/>
              </a:rPr>
              <a:t>هو أبو اليتيم</a:t>
            </a:r>
          </a:p>
          <a:p>
            <a:pPr algn="r"/>
            <a:r>
              <a:rPr lang="ar-JO" u="sng" dirty="0">
                <a:hlinkClick r:id="rId3"/>
              </a:rPr>
              <a:t>لله مكانة خاصة في قلبه لليتيم. في الواقع، يقول الكتاب المقدس أنه أب لهم. يفهم جميع الناس ما يجب أن يكون عليه الأب الصالح، حتى لو لم يكن أباهم مثاليًا. يقدم الله نفسه كأب – شخص يحب أبناءه ويعتز بهم ويحميهم ويقدرهم.</a:t>
            </a:r>
          </a:p>
          <a:p>
            <a:pPr algn="r"/>
            <a:endParaRPr lang="ar-JO" u="sng" dirty="0">
              <a:hlinkClick r:id="rId3"/>
            </a:endParaRPr>
          </a:p>
          <a:p>
            <a:pPr algn="r"/>
            <a:r>
              <a:rPr lang="ar-JO" u="sng" dirty="0">
                <a:hlinkClick r:id="rId3"/>
              </a:rPr>
              <a:t>أبو اليتيم وقاضي الأرامل هو الله في مسكن قدسه. — مزمور ٦٨: ٥</a:t>
            </a:r>
          </a:p>
          <a:p>
            <a:pPr algn="r"/>
            <a:r>
              <a:rPr lang="ar-JO" u="sng" dirty="0">
                <a:hlinkClick r:id="rId3"/>
              </a:rPr>
              <a:t>أنت يا رب اسمع تضرع البائسين. أنت تشجعهم، وتستمع إلى صراخهم، وتدافع عن الأيتام والمظلومين، حتى لا يرعب البشر الأرضيون مرة أخرى. — مزمور ١٠: ١٧-١٨</a:t>
            </a:r>
          </a:p>
          <a:p>
            <a:pPr algn="r"/>
            <a:r>
              <a:rPr lang="ar-JO" b="0" i="0" dirty="0">
                <a:solidFill>
                  <a:srgbClr val="669900"/>
                </a:solidFill>
                <a:effectLst/>
                <a:latin typeface="Arial" panose="020B0604020202020204" pitchFamily="34" charset="0"/>
              </a:rPr>
              <a:t>9</a:t>
            </a:r>
            <a:r>
              <a:rPr lang="ar-JO" b="0" i="0" dirty="0">
                <a:solidFill>
                  <a:srgbClr val="000000"/>
                </a:solidFill>
                <a:effectLst/>
                <a:latin typeface="Arial" panose="020B0604020202020204" pitchFamily="34" charset="0"/>
              </a:rPr>
              <a:t> </a:t>
            </a:r>
            <a:r>
              <a:rPr lang="ar-JO" b="0" i="0" dirty="0">
                <a:solidFill>
                  <a:srgbClr val="FF0000"/>
                </a:solidFill>
                <a:effectLst/>
                <a:latin typeface="Arial" panose="020B0604020202020204" pitchFamily="34" charset="0"/>
              </a:rPr>
              <a:t>الرب يحفظ الغرباء.يعضد اليتيم والارملة.اما طريق الاشرار‏ فيعوجه.</a:t>
            </a:r>
            <a:r>
              <a:rPr lang="ar-JO" u="sng" dirty="0">
                <a:hlinkClick r:id="rId3"/>
              </a:rPr>
              <a:t>— مزمور ١٤٦:  ٩</a:t>
            </a:r>
          </a:p>
          <a:p>
            <a:pPr algn="r"/>
            <a:r>
              <a:rPr lang="ar-JO" b="0" i="0" dirty="0">
                <a:solidFill>
                  <a:srgbClr val="669900"/>
                </a:solidFill>
                <a:effectLst/>
                <a:latin typeface="Arial" panose="020B0604020202020204" pitchFamily="34" charset="0"/>
              </a:rPr>
              <a:t>14</a:t>
            </a:r>
            <a:r>
              <a:rPr lang="ar-JO" b="0" i="0" dirty="0">
                <a:solidFill>
                  <a:srgbClr val="000000"/>
                </a:solidFill>
                <a:effectLst/>
                <a:latin typeface="Arial" panose="020B0604020202020204" pitchFamily="34" charset="0"/>
              </a:rPr>
              <a:t> </a:t>
            </a:r>
            <a:r>
              <a:rPr lang="ar-JO" b="0" i="0" dirty="0">
                <a:solidFill>
                  <a:srgbClr val="FF0000"/>
                </a:solidFill>
                <a:effectLst/>
                <a:latin typeface="Arial" panose="020B0604020202020204" pitchFamily="34" charset="0"/>
              </a:rPr>
              <a:t>قد رايت لانك تبصر المشقة والغم لتجازي بيدك.اليك يسلم المسكين امره.انت صرت معين اليتيم مز10: 14     </a:t>
            </a:r>
            <a:r>
              <a:rPr lang="ar-JO" b="1" i="0" dirty="0">
                <a:solidFill>
                  <a:srgbClr val="000000"/>
                </a:solidFill>
                <a:effectLst/>
                <a:latin typeface="Helvetica Neue"/>
              </a:rPr>
              <a:t>تُمِيلُ أُذُنَكَ لِحَقِّ الْيَتِيمِ وَالْمُنْسَحِقِ، لِكَيْ لاَ يَعُودَ أَيْضًا يَرْعَبُهُمْ إِنْسَانٌ مِنَ الأَرْضِ </a:t>
            </a:r>
            <a:r>
              <a:rPr lang="ar-JO" b="0" i="0" dirty="0">
                <a:solidFill>
                  <a:srgbClr val="FF0000"/>
                </a:solidFill>
                <a:effectLst/>
                <a:latin typeface="Arial" panose="020B0604020202020204" pitchFamily="34" charset="0"/>
              </a:rPr>
              <a:t>مز10: 18</a:t>
            </a:r>
            <a:endParaRPr lang="ar-JO" b="1" i="0" dirty="0">
              <a:solidFill>
                <a:srgbClr val="000000"/>
              </a:solidFill>
              <a:effectLst/>
              <a:latin typeface="Helvetica Neue"/>
            </a:endParaRPr>
          </a:p>
          <a:p>
            <a:pPr algn="r"/>
            <a:endParaRPr lang="ar-JO" b="0" i="0" dirty="0">
              <a:solidFill>
                <a:srgbClr val="FF0000"/>
              </a:solidFill>
              <a:effectLst/>
              <a:latin typeface="Arial" panose="020B0604020202020204" pitchFamily="34" charset="0"/>
            </a:endParaRPr>
          </a:p>
          <a:p>
            <a:pPr algn="r"/>
            <a:r>
              <a:rPr lang="ar-JO" u="sng" dirty="0">
                <a:hlinkClick r:id="rId3"/>
              </a:rPr>
              <a:t>من المؤسف أن الأطفال الذين ليس لديهم أب داعم ومحب يجدون صعوبة في فهم الحب والرعاية اللامحدودة التي يقدمها أبوهم السماوي لأطفاله. كيف تتحملون مسؤولية هؤلاء الأطفال الأيتام؟ كيف يمكنك أن تظهر للطفل الحب الشديد الذي يكنه له أبيه السماوي؟</a:t>
            </a:r>
          </a:p>
          <a:p>
            <a:pPr algn="r"/>
            <a:endParaRPr lang="ar-JO" u="sng" dirty="0">
              <a:hlinkClick r:id="rId3"/>
            </a:endParaRPr>
          </a:p>
          <a:p>
            <a:pPr algn="r"/>
            <a:r>
              <a:rPr lang="ar-JO" u="sng" dirty="0">
                <a:hlinkClick r:id="rId3"/>
              </a:rPr>
              <a:t>إن الله يهتم بشكل خاص بالأيتام. ولا يتجاهل صراخهم. يسمع للأيتام ويدافع عنهم. تواصل مع مجتمعات الأيتام وأظهر لهم الطريق إلى العلاقة مع أبيهم الحقيقي. </a:t>
            </a:r>
            <a:r>
              <a:rPr lang="en-US" u="sng" dirty="0">
                <a:hlinkClick r:id="rId3"/>
              </a:rPr>
              <a:t>aljazeera.net)</a:t>
            </a:r>
            <a:endParaRPr lang="en-US" u="sng" dirty="0"/>
          </a:p>
        </p:txBody>
      </p:sp>
      <p:sp>
        <p:nvSpPr>
          <p:cNvPr id="4" name="Slide Number Placeholder 3"/>
          <p:cNvSpPr>
            <a:spLocks noGrp="1"/>
          </p:cNvSpPr>
          <p:nvPr>
            <p:ph type="sldNum" sz="quarter" idx="5"/>
          </p:nvPr>
        </p:nvSpPr>
        <p:spPr/>
        <p:txBody>
          <a:bodyPr/>
          <a:lstStyle/>
          <a:p>
            <a:fld id="{4A1428ED-9FF8-47A6-B686-1BD65DF2DADF}" type="slidenum">
              <a:rPr lang="en-US" smtClean="0"/>
              <a:t>7</a:t>
            </a:fld>
            <a:endParaRPr lang="en-US"/>
          </a:p>
        </p:txBody>
      </p:sp>
    </p:spTree>
    <p:extLst>
      <p:ext uri="{BB962C8B-B14F-4D97-AF65-F5344CB8AC3E}">
        <p14:creationId xmlns:p14="http://schemas.microsoft.com/office/powerpoint/2010/main" val="3890687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sz="1200" b="0" dirty="0"/>
              <a:t>تشريف الله جعلنا ملوك لكي نملك كل أرض تدوسها قدامنا... بمعنى نسلطان المسيح نخضع النفوس لسلطان المسيح ملك الملوك وجعلنا مهنة لكي نخدم الله بشعبة والعبادة التسبيحكل شخص منا عنده عمل ولديه رسالة وله سلطان معطى من </a:t>
            </a:r>
          </a:p>
          <a:p>
            <a:r>
              <a:rPr lang="ar-JO" sz="1200" b="0" dirty="0"/>
              <a:t>دعوة لرعاية الايتام..سلطان روحي لهدم كل حصون إبليس وبناء ملكوته في داخل المكسورين وقوة روحة لإتمام العمل المطلوب </a:t>
            </a:r>
          </a:p>
          <a:p>
            <a:endParaRPr lang="ar-JO" sz="1200" b="0" dirty="0"/>
          </a:p>
          <a:p>
            <a:r>
              <a:rPr lang="ar-JO" dirty="0"/>
              <a:t>وَاصْنَعْ ثِيَابًا مُقَدَّسَةً لِهَارُونَ أَخِيكَ لِلْمَجْدِ وَالْبَهَاءِ. (الخروج ٢٨: ٢)</a:t>
            </a:r>
          </a:p>
          <a:p>
            <a:r>
              <a:rPr lang="ar-JO" dirty="0"/>
              <a:t>«وَلِبَنِي هَارُونَ تَصْنَعُ أَقْمِصَةً، وَتَصْنَعُ لَهُمْ مَنَاطِقَ، وَتَصْنَعُ لَهُمْ قَلاَنِسَ لِلْمَجْدِ وَالْبَهَاءِ. (الخروج ٢٨: ٤٠)</a:t>
            </a:r>
          </a:p>
          <a:p>
            <a:r>
              <a:rPr lang="ar-JO" dirty="0"/>
              <a:t>وَلِكَيْ يُبَيِّنَ غِنَى مَجْدِهِ عَلَى آنِيَةِ رَحْمَةٍ قَدْ سَبَقَ فَأَعَدَّهَا لِلْمَجْدِ، (رومية ٩: ٢٣)</a:t>
            </a:r>
          </a:p>
          <a:p>
            <a:endParaRPr lang="ar-JO" dirty="0"/>
          </a:p>
          <a:p>
            <a:r>
              <a:rPr lang="ar-JO" dirty="0"/>
              <a:t>اُنْظُرْ! قَدْ وَكَّلْتُكَ هذَا الْيَوْمَ عَلَى الشُّعُوبِ وَعَلَى الْمَمَالِكِ، لِتَقْلَعَ وَتَهْدِمَ وَتُهْلِكَ وَتَنْقُضَ وَتَبْنِيَ وَتَغْرِسَ». (إرميا ١: ١٠)</a:t>
            </a:r>
          </a:p>
          <a:p>
            <a:endParaRPr lang="en-US" dirty="0"/>
          </a:p>
        </p:txBody>
      </p:sp>
      <p:sp>
        <p:nvSpPr>
          <p:cNvPr id="4" name="Slide Number Placeholder 3"/>
          <p:cNvSpPr>
            <a:spLocks noGrp="1"/>
          </p:cNvSpPr>
          <p:nvPr>
            <p:ph type="sldNum" sz="quarter" idx="5"/>
          </p:nvPr>
        </p:nvSpPr>
        <p:spPr/>
        <p:txBody>
          <a:bodyPr/>
          <a:lstStyle/>
          <a:p>
            <a:fld id="{4A1428ED-9FF8-47A6-B686-1BD65DF2DADF}" type="slidenum">
              <a:rPr lang="en-US" smtClean="0"/>
              <a:t>8</a:t>
            </a:fld>
            <a:endParaRPr lang="en-US"/>
          </a:p>
        </p:txBody>
      </p:sp>
    </p:spTree>
    <p:extLst>
      <p:ext uri="{BB962C8B-B14F-4D97-AF65-F5344CB8AC3E}">
        <p14:creationId xmlns:p14="http://schemas.microsoft.com/office/powerpoint/2010/main" val="314666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a:p>
            <a:r>
              <a:rPr lang="ar-JO" dirty="0"/>
              <a:t>٥ لَيْسَ أَنَّنَا كُفَاةٌ مِنْ أَنْفُسِنَا أَنْ نَفْتَكِرَ شَيْئًا كَأَنَّهُ مِنْ أَنْفُسِنَا، بَلْ كِفَايَتُنَا مِنَ اللهِ، ٦ الَّذِي جَعَلَنَا كُفَاةً لأَنْ نَكُونَ خُدَّامَ عَهْدٍ جَدِيدٍ... ٢</a:t>
            </a:r>
          </a:p>
          <a:p>
            <a:r>
              <a:rPr lang="ar-JO" dirty="0"/>
              <a:t> كورنثوس ٣: ٥، ٦)</a:t>
            </a:r>
          </a:p>
          <a:p>
            <a:endParaRPr lang="en-US" dirty="0"/>
          </a:p>
        </p:txBody>
      </p:sp>
      <p:sp>
        <p:nvSpPr>
          <p:cNvPr id="4" name="Slide Number Placeholder 3"/>
          <p:cNvSpPr>
            <a:spLocks noGrp="1"/>
          </p:cNvSpPr>
          <p:nvPr>
            <p:ph type="sldNum" sz="quarter" idx="5"/>
          </p:nvPr>
        </p:nvSpPr>
        <p:spPr/>
        <p:txBody>
          <a:bodyPr/>
          <a:lstStyle/>
          <a:p>
            <a:fld id="{4A1428ED-9FF8-47A6-B686-1BD65DF2DADF}" type="slidenum">
              <a:rPr lang="en-US" smtClean="0"/>
              <a:t>9</a:t>
            </a:fld>
            <a:endParaRPr lang="en-US"/>
          </a:p>
        </p:txBody>
      </p:sp>
    </p:spTree>
    <p:extLst>
      <p:ext uri="{BB962C8B-B14F-4D97-AF65-F5344CB8AC3E}">
        <p14:creationId xmlns:p14="http://schemas.microsoft.com/office/powerpoint/2010/main" val="422111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يُكتب</a:t>
            </a:r>
            <a:r>
              <a:rPr lang="en-US" sz="1200" dirty="0"/>
              <a:t> على </a:t>
            </a:r>
            <a:r>
              <a:rPr lang="en-US" sz="1200" dirty="0" err="1"/>
              <a:t>جبينه</a:t>
            </a:r>
            <a:r>
              <a:rPr lang="en-US" sz="1200" dirty="0"/>
              <a:t> "</a:t>
            </a:r>
            <a:r>
              <a:rPr lang="en-US" sz="1200" dirty="0" err="1"/>
              <a:t>قدس</a:t>
            </a:r>
            <a:r>
              <a:rPr lang="en-US" sz="1200" dirty="0"/>
              <a:t> </a:t>
            </a:r>
            <a:r>
              <a:rPr lang="en-US" sz="1200" dirty="0" err="1"/>
              <a:t>للرب</a:t>
            </a:r>
            <a:r>
              <a:rPr lang="en-US" sz="1200" dirty="0"/>
              <a:t>" </a:t>
            </a:r>
            <a:endParaRPr lang="en-US" dirty="0"/>
          </a:p>
        </p:txBody>
      </p:sp>
      <p:sp>
        <p:nvSpPr>
          <p:cNvPr id="4" name="Slide Number Placeholder 3"/>
          <p:cNvSpPr>
            <a:spLocks noGrp="1"/>
          </p:cNvSpPr>
          <p:nvPr>
            <p:ph type="sldNum" sz="quarter" idx="5"/>
          </p:nvPr>
        </p:nvSpPr>
        <p:spPr/>
        <p:txBody>
          <a:bodyPr/>
          <a:lstStyle/>
          <a:p>
            <a:fld id="{4A1428ED-9FF8-47A6-B686-1BD65DF2DADF}" type="slidenum">
              <a:rPr lang="en-US" smtClean="0"/>
              <a:t>11</a:t>
            </a:fld>
            <a:endParaRPr lang="en-US"/>
          </a:p>
        </p:txBody>
      </p:sp>
    </p:spTree>
    <p:extLst>
      <p:ext uri="{BB962C8B-B14F-4D97-AF65-F5344CB8AC3E}">
        <p14:creationId xmlns:p14="http://schemas.microsoft.com/office/powerpoint/2010/main" val="38789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11/10/2023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19D7796-F675-488F-AC46-C88938C8035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904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019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042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85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45834-53BD-4C8F-B791-CD5378F4150E}"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955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E45834-53BD-4C8F-B791-CD5378F4150E}"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257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45834-53BD-4C8F-B791-CD5378F4150E}"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D7796-F675-488F-AC46-C88938C8035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849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E45834-53BD-4C8F-B791-CD5378F4150E}"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D7796-F675-488F-AC46-C88938C8035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006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45834-53BD-4C8F-B791-CD5378F4150E}"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89657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E45834-53BD-4C8F-B791-CD5378F4150E}"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487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1E45834-53BD-4C8F-B791-CD5378F4150E}" type="datetimeFigureOut">
              <a:rPr lang="en-US" smtClean="0"/>
              <a:t>11/10/2023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6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1E45834-53BD-4C8F-B791-CD5378F4150E}" type="datetimeFigureOut">
              <a:rPr lang="en-US" smtClean="0"/>
              <a:t>11/10/2023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19D7796-F675-488F-AC46-C88938C8035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4140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st-takla.org/Bibles/BibleSearch/showVerses.php?book=22&amp;chapter=68&amp;vmin=6&amp;vmax=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st-takla.org/Bibles/BibleSearch/showVerses.php?book=22&amp;chapter=68&amp;vmin=6&amp;vmax=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hild looking out a window&#10;&#10;Description automatically generated">
            <a:extLst>
              <a:ext uri="{FF2B5EF4-FFF2-40B4-BE49-F238E27FC236}">
                <a16:creationId xmlns:a16="http://schemas.microsoft.com/office/drawing/2014/main" id="{C32D7186-18B4-B767-87BB-68213026DB1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6156" b="41656"/>
          <a:stretch/>
        </p:blipFill>
        <p:spPr>
          <a:xfrm>
            <a:off x="20" y="10"/>
            <a:ext cx="12191979" cy="6857990"/>
          </a:xfrm>
          <a:prstGeom prst="rect">
            <a:avLst/>
          </a:prstGeom>
        </p:spPr>
      </p:pic>
      <p:sp>
        <p:nvSpPr>
          <p:cNvPr id="3" name="Subtitle 2">
            <a:extLst>
              <a:ext uri="{FF2B5EF4-FFF2-40B4-BE49-F238E27FC236}">
                <a16:creationId xmlns:a16="http://schemas.microsoft.com/office/drawing/2014/main" id="{9A39FE24-B4E0-4865-AF1F-CC78CC69816B}"/>
              </a:ext>
            </a:extLst>
          </p:cNvPr>
          <p:cNvSpPr>
            <a:spLocks noGrp="1"/>
          </p:cNvSpPr>
          <p:nvPr>
            <p:ph type="subTitle" idx="1"/>
          </p:nvPr>
        </p:nvSpPr>
        <p:spPr>
          <a:xfrm>
            <a:off x="403769" y="4549428"/>
            <a:ext cx="2798303" cy="529788"/>
          </a:xfrm>
        </p:spPr>
        <p:txBody>
          <a:bodyPr anchor="b">
            <a:noAutofit/>
          </a:bodyPr>
          <a:lstStyle/>
          <a:p>
            <a:pPr algn="ctr" rtl="1"/>
            <a:r>
              <a:rPr lang="ar-JO" dirty="0">
                <a:solidFill>
                  <a:srgbClr val="FFFFFF"/>
                </a:solidFill>
                <a:latin typeface="Hacen Liner XL" panose="02000000000000000000" pitchFamily="2" charset="-78"/>
                <a:cs typeface="Hacen Liner XL" panose="02000000000000000000" pitchFamily="2" charset="-78"/>
              </a:rPr>
              <a:t>أحد الأيتام 12/ 11 / 2023</a:t>
            </a:r>
            <a:endParaRPr lang="en-US" dirty="0">
              <a:solidFill>
                <a:srgbClr val="FFFFFF"/>
              </a:solidFill>
              <a:latin typeface="Hacen Liner XL" panose="02000000000000000000" pitchFamily="2" charset="-78"/>
              <a:cs typeface="Hacen Liner XL" panose="02000000000000000000" pitchFamily="2" charset="-78"/>
            </a:endParaRPr>
          </a:p>
        </p:txBody>
      </p:sp>
      <p:pic>
        <p:nvPicPr>
          <p:cNvPr id="7" name="Picture 6" descr="Logo&#10;&#10;Description automatically generated">
            <a:extLst>
              <a:ext uri="{FF2B5EF4-FFF2-40B4-BE49-F238E27FC236}">
                <a16:creationId xmlns:a16="http://schemas.microsoft.com/office/drawing/2014/main" id="{C7D22D2D-DF75-2FA9-9E17-5BE3A4B4A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811" y="93969"/>
            <a:ext cx="1654037" cy="1043127"/>
          </a:xfrm>
          <a:prstGeom prst="rect">
            <a:avLst/>
          </a:prstGeom>
        </p:spPr>
      </p:pic>
      <p:sp>
        <p:nvSpPr>
          <p:cNvPr id="10" name="TextBox 9">
            <a:extLst>
              <a:ext uri="{FF2B5EF4-FFF2-40B4-BE49-F238E27FC236}">
                <a16:creationId xmlns:a16="http://schemas.microsoft.com/office/drawing/2014/main" id="{6F603D5B-6147-DECB-DB77-FCB94D42E7A0}"/>
              </a:ext>
            </a:extLst>
          </p:cNvPr>
          <p:cNvSpPr txBox="1"/>
          <p:nvPr/>
        </p:nvSpPr>
        <p:spPr>
          <a:xfrm>
            <a:off x="0" y="1613140"/>
            <a:ext cx="3528204" cy="2800767"/>
          </a:xfrm>
          <a:prstGeom prst="rect">
            <a:avLst/>
          </a:prstGeom>
          <a:noFill/>
        </p:spPr>
        <p:txBody>
          <a:bodyPr wrap="square">
            <a:spAutoFit/>
          </a:bodyPr>
          <a:lstStyle/>
          <a:p>
            <a:pPr algn="ctr"/>
            <a:r>
              <a:rPr lang="ar-JO" sz="4800" b="1" cap="all" dirty="0">
                <a:solidFill>
                  <a:srgbClr val="FFFFFF"/>
                </a:solidFill>
                <a:latin typeface="Hacen Liner XL" panose="02000000000000000000" pitchFamily="2" charset="-78"/>
                <a:ea typeface="+mj-ea"/>
                <a:cs typeface="Hacen Liner XL" panose="02000000000000000000" pitchFamily="2" charset="-78"/>
              </a:rPr>
              <a:t>اَللهُ مُسْكِنُ الْمُتَوَحِّدِينَ</a:t>
            </a:r>
          </a:p>
          <a:p>
            <a:pPr algn="ctr"/>
            <a:r>
              <a:rPr lang="ar-JO" sz="4800" b="1" cap="all" dirty="0">
                <a:solidFill>
                  <a:srgbClr val="FFFFFF"/>
                </a:solidFill>
                <a:latin typeface="Hacen Liner XL" panose="02000000000000000000" pitchFamily="2" charset="-78"/>
                <a:ea typeface="+mj-ea"/>
                <a:cs typeface="Hacen Liner XL" panose="02000000000000000000" pitchFamily="2" charset="-78"/>
              </a:rPr>
              <a:t> فِي بَيْتٍ</a:t>
            </a:r>
          </a:p>
          <a:p>
            <a:pPr algn="ctr"/>
            <a:r>
              <a:rPr lang="ar-JO" sz="3200" dirty="0">
                <a:solidFill>
                  <a:schemeClr val="bg1"/>
                </a:solidFill>
                <a:latin typeface="Hacen Liner XL" panose="02000000000000000000" pitchFamily="2" charset="-78"/>
                <a:cs typeface="Hacen Liner XL" panose="02000000000000000000" pitchFamily="2" charset="-78"/>
              </a:rPr>
              <a:t>(</a:t>
            </a:r>
            <a:r>
              <a:rPr lang="ar-JO" sz="3200" dirty="0">
                <a:solidFill>
                  <a:schemeClr val="bg1"/>
                </a:solidFill>
                <a:latin typeface="Hacen Liner XL" panose="02000000000000000000" pitchFamily="2" charset="-78"/>
                <a:cs typeface="Hacen Liner XL" panose="02000000000000000000" pitchFamily="2" charset="-78"/>
                <a:hlinkClick r:id="rId4">
                  <a:extLst>
                    <a:ext uri="{A12FA001-AC4F-418D-AE19-62706E023703}">
                      <ahyp:hlinkClr xmlns:ahyp="http://schemas.microsoft.com/office/drawing/2018/hyperlinkcolor" val="tx"/>
                    </a:ext>
                  </a:extLst>
                </a:hlinkClick>
              </a:rPr>
              <a:t>مز 68: 6</a:t>
            </a:r>
            <a:r>
              <a:rPr lang="ar-JO" sz="3200" dirty="0">
                <a:solidFill>
                  <a:schemeClr val="bg1"/>
                </a:solidFill>
                <a:latin typeface="Hacen Liner XL" panose="02000000000000000000" pitchFamily="2" charset="-78"/>
                <a:cs typeface="Hacen Liner XL" panose="02000000000000000000" pitchFamily="2" charset="-78"/>
              </a:rPr>
              <a:t>) </a:t>
            </a:r>
            <a:endParaRPr lang="en-US" sz="2400" dirty="0">
              <a:solidFill>
                <a:schemeClr val="bg1"/>
              </a:solidFill>
              <a:latin typeface="Hacen Liner XL" panose="02000000000000000000" pitchFamily="2" charset="-78"/>
              <a:cs typeface="Hacen Liner XL" panose="02000000000000000000" pitchFamily="2" charset="-78"/>
            </a:endParaRPr>
          </a:p>
        </p:txBody>
      </p:sp>
    </p:spTree>
    <p:extLst>
      <p:ext uri="{BB962C8B-B14F-4D97-AF65-F5344CB8AC3E}">
        <p14:creationId xmlns:p14="http://schemas.microsoft.com/office/powerpoint/2010/main" val="139223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Prayers for Healing - Blog | Christ.org">
            <a:extLst>
              <a:ext uri="{FF2B5EF4-FFF2-40B4-BE49-F238E27FC236}">
                <a16:creationId xmlns:a16="http://schemas.microsoft.com/office/drawing/2014/main" id="{E09DBFB5-3962-BAF5-8CFC-912670756D0A}"/>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32626" r="4" b="44479"/>
          <a:stretch/>
        </p:blipFill>
        <p:spPr bwMode="auto">
          <a:xfrm>
            <a:off x="20" y="-16681"/>
            <a:ext cx="12191980" cy="3428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C15FD8-05DF-59E5-415C-C6E34E8BA39E}"/>
              </a:ext>
            </a:extLst>
          </p:cNvPr>
          <p:cNvSpPr txBox="1"/>
          <p:nvPr/>
        </p:nvSpPr>
        <p:spPr>
          <a:xfrm>
            <a:off x="142398" y="3653985"/>
            <a:ext cx="11932171" cy="2062103"/>
          </a:xfrm>
          <a:prstGeom prst="rect">
            <a:avLst/>
          </a:prstGeom>
          <a:noFill/>
        </p:spPr>
        <p:txBody>
          <a:bodyPr wrap="square">
            <a:spAutoFit/>
          </a:bodyPr>
          <a:lstStyle/>
          <a:p>
            <a:pPr marL="742950" indent="-742950" algn="r" rtl="1">
              <a:buFont typeface="+mj-lt"/>
              <a:buAutoNum type="arabicPeriod"/>
            </a:pP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هدم</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كل</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ما</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بناه</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عدو</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النفوس</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في</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ذهن</a:t>
            </a:r>
            <a:r>
              <a:rPr lang="en-US" sz="3200" cap="all" dirty="0">
                <a:latin typeface="Hacen Liner XL" panose="02000000000000000000" pitchFamily="2" charset="-78"/>
                <a:ea typeface="+mj-ea"/>
                <a:cs typeface="Hacen Liner XL" panose="02000000000000000000" pitchFamily="2" charset="-78"/>
              </a:rPr>
              <a:t> </a:t>
            </a:r>
            <a:r>
              <a:rPr lang="ar-JO" sz="3200" cap="all" dirty="0">
                <a:latin typeface="Hacen Liner XL" panose="02000000000000000000" pitchFamily="2" charset="-78"/>
                <a:ea typeface="+mj-ea"/>
                <a:cs typeface="Hacen Liner XL" panose="02000000000000000000" pitchFamily="2" charset="-78"/>
              </a:rPr>
              <a:t>كل طفل يتيم أومعنف</a:t>
            </a:r>
          </a:p>
          <a:p>
            <a:pPr marL="742950" indent="-742950" algn="r" rtl="1">
              <a:buFont typeface="+mj-lt"/>
              <a:buAutoNum type="arabicPeriod"/>
            </a:pPr>
            <a:r>
              <a:rPr lang="ar-JO" sz="3200" cap="all" dirty="0">
                <a:latin typeface="Hacen Liner XL" panose="02000000000000000000" pitchFamily="2" charset="-78"/>
                <a:ea typeface="+mj-ea"/>
                <a:cs typeface="Hacen Liner XL" panose="02000000000000000000" pitchFamily="2" charset="-78"/>
              </a:rPr>
              <a:t>لم شمل البيوت المكسورة وحماية على العائلات</a:t>
            </a:r>
          </a:p>
          <a:p>
            <a:pPr marL="742950" indent="-742950" algn="r" rtl="1">
              <a:buFont typeface="+mj-lt"/>
              <a:buAutoNum type="arabicPeriod"/>
            </a:pPr>
            <a:r>
              <a:rPr lang="en-US" sz="3200" cap="all" dirty="0" err="1">
                <a:latin typeface="Hacen Liner XL" panose="02000000000000000000" pitchFamily="2" charset="-78"/>
                <a:ea typeface="+mj-ea"/>
                <a:cs typeface="Hacen Liner XL" panose="02000000000000000000" pitchFamily="2" charset="-78"/>
              </a:rPr>
              <a:t>فتح</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لكل</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الطرق</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والوسائل</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الممكنة</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لإ</a:t>
            </a:r>
            <a:r>
              <a:rPr lang="ar-JO" sz="3200" cap="all" dirty="0">
                <a:latin typeface="Hacen Liner XL" panose="02000000000000000000" pitchFamily="2" charset="-78"/>
                <a:ea typeface="+mj-ea"/>
                <a:cs typeface="Hacen Liner XL" panose="02000000000000000000" pitchFamily="2" charset="-78"/>
              </a:rPr>
              <a:t>ي</a:t>
            </a:r>
            <a:r>
              <a:rPr lang="en-US" sz="3200" cap="all" dirty="0" err="1">
                <a:latin typeface="Hacen Liner XL" panose="02000000000000000000" pitchFamily="2" charset="-78"/>
                <a:ea typeface="+mj-ea"/>
                <a:cs typeface="Hacen Liner XL" panose="02000000000000000000" pitchFamily="2" charset="-78"/>
              </a:rPr>
              <a:t>صال</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العلاج</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الجسدي</a:t>
            </a:r>
            <a:r>
              <a:rPr lang="en-US" sz="3200" cap="all" dirty="0">
                <a:latin typeface="Hacen Liner XL" panose="02000000000000000000" pitchFamily="2" charset="-78"/>
                <a:ea typeface="+mj-ea"/>
                <a:cs typeface="Hacen Liner XL" panose="02000000000000000000" pitchFamily="2" charset="-78"/>
              </a:rPr>
              <a:t> </a:t>
            </a:r>
            <a:r>
              <a:rPr lang="en-US" sz="3200" cap="all" dirty="0" err="1">
                <a:latin typeface="Hacen Liner XL" panose="02000000000000000000" pitchFamily="2" charset="-78"/>
                <a:ea typeface="+mj-ea"/>
                <a:cs typeface="Hacen Liner XL" panose="02000000000000000000" pitchFamily="2" charset="-78"/>
              </a:rPr>
              <a:t>والنفسي</a:t>
            </a:r>
            <a:r>
              <a:rPr lang="ar-JO" sz="3200" cap="all" dirty="0">
                <a:latin typeface="Hacen Liner XL" panose="02000000000000000000" pitchFamily="2" charset="-78"/>
                <a:ea typeface="+mj-ea"/>
                <a:cs typeface="Hacen Liner XL" panose="02000000000000000000" pitchFamily="2" charset="-78"/>
              </a:rPr>
              <a:t> لكل طفل محتاج، وفوق كل ذلك العلاج الروحي وخلاص نفسه.</a:t>
            </a:r>
            <a:endParaRPr lang="en-US" sz="3200" cap="all" dirty="0">
              <a:latin typeface="Hacen Liner XL" panose="02000000000000000000" pitchFamily="2" charset="-78"/>
              <a:ea typeface="+mj-ea"/>
              <a:cs typeface="Hacen Liner XL" panose="02000000000000000000" pitchFamily="2" charset="-78"/>
            </a:endParaRPr>
          </a:p>
        </p:txBody>
      </p:sp>
      <p:sp>
        <p:nvSpPr>
          <p:cNvPr id="7" name="TextBox 6">
            <a:extLst>
              <a:ext uri="{FF2B5EF4-FFF2-40B4-BE49-F238E27FC236}">
                <a16:creationId xmlns:a16="http://schemas.microsoft.com/office/drawing/2014/main" id="{513E65E8-0CE9-7252-087C-4842F9849671}"/>
              </a:ext>
            </a:extLst>
          </p:cNvPr>
          <p:cNvSpPr txBox="1"/>
          <p:nvPr/>
        </p:nvSpPr>
        <p:spPr>
          <a:xfrm>
            <a:off x="4185995" y="2685950"/>
            <a:ext cx="4328410" cy="646331"/>
          </a:xfrm>
          <a:prstGeom prst="rect">
            <a:avLst/>
          </a:prstGeom>
          <a:noFill/>
        </p:spPr>
        <p:txBody>
          <a:bodyPr wrap="square">
            <a:spAutoFit/>
          </a:bodyPr>
          <a:lstStyle/>
          <a:p>
            <a:pPr algn="ctr" rtl="1"/>
            <a:r>
              <a:rPr lang="ar-JO" sz="3600" dirty="0">
                <a:latin typeface="Hacen Liner XL" panose="02000000000000000000" pitchFamily="2" charset="-78"/>
                <a:cs typeface="Hacen Liner XL" panose="02000000000000000000" pitchFamily="2" charset="-78"/>
              </a:rPr>
              <a:t>نطلب من الآب السماوي</a:t>
            </a:r>
            <a:endParaRPr lang="en-US" sz="3600" dirty="0">
              <a:latin typeface="Hacen Liner XL" panose="02000000000000000000" pitchFamily="2" charset="-78"/>
              <a:cs typeface="Hacen Liner XL" panose="02000000000000000000" pitchFamily="2" charset="-78"/>
            </a:endParaRPr>
          </a:p>
        </p:txBody>
      </p:sp>
      <p:sp>
        <p:nvSpPr>
          <p:cNvPr id="8" name="TextBox 7">
            <a:extLst>
              <a:ext uri="{FF2B5EF4-FFF2-40B4-BE49-F238E27FC236}">
                <a16:creationId xmlns:a16="http://schemas.microsoft.com/office/drawing/2014/main" id="{6BB012FE-9DEC-AF10-8FB6-39C44379BDC3}"/>
              </a:ext>
            </a:extLst>
          </p:cNvPr>
          <p:cNvSpPr txBox="1"/>
          <p:nvPr/>
        </p:nvSpPr>
        <p:spPr>
          <a:xfrm>
            <a:off x="3061734" y="2072568"/>
            <a:ext cx="6093500" cy="523220"/>
          </a:xfrm>
          <a:prstGeom prst="rect">
            <a:avLst/>
          </a:prstGeom>
          <a:noFill/>
        </p:spPr>
        <p:txBody>
          <a:bodyPr wrap="square">
            <a:spAutoFit/>
          </a:bodyPr>
          <a:lstStyle/>
          <a:p>
            <a:pPr algn="ctr" rtl="1"/>
            <a:r>
              <a:rPr lang="ar-JO" sz="2800" b="1" i="0" dirty="0">
                <a:solidFill>
                  <a:srgbClr val="000000"/>
                </a:solidFill>
                <a:effectLst/>
                <a:latin typeface="Hacen Liner XL" panose="02000000000000000000" pitchFamily="2" charset="-78"/>
                <a:cs typeface="Hacen Liner XL" panose="02000000000000000000" pitchFamily="2" charset="-78"/>
              </a:rPr>
              <a:t>"...إِنَّهُ بِكَ يُرْحَمُ الْيَتِيمُ". </a:t>
            </a:r>
            <a:r>
              <a:rPr lang="ar-JO" sz="1600" i="0" dirty="0">
                <a:solidFill>
                  <a:srgbClr val="000000"/>
                </a:solidFill>
                <a:effectLst/>
                <a:latin typeface="Hacen Liner XL" panose="02000000000000000000" pitchFamily="2" charset="-78"/>
                <a:cs typeface="Hacen Liner XL" panose="02000000000000000000" pitchFamily="2" charset="-78"/>
              </a:rPr>
              <a:t>(هوشع 13:3)</a:t>
            </a:r>
            <a:endParaRPr lang="ar-JO" sz="2000" i="0" dirty="0">
              <a:solidFill>
                <a:srgbClr val="000000"/>
              </a:solidFill>
              <a:effectLst/>
              <a:latin typeface="Hacen Liner XL" panose="02000000000000000000" pitchFamily="2" charset="-78"/>
              <a:cs typeface="Hacen Liner XL" panose="02000000000000000000" pitchFamily="2" charset="-78"/>
            </a:endParaRPr>
          </a:p>
        </p:txBody>
      </p:sp>
      <p:pic>
        <p:nvPicPr>
          <p:cNvPr id="2" name="Picture 1" descr="Logo&#10;&#10;Description automatically generated">
            <a:extLst>
              <a:ext uri="{FF2B5EF4-FFF2-40B4-BE49-F238E27FC236}">
                <a16:creationId xmlns:a16="http://schemas.microsoft.com/office/drawing/2014/main" id="{16E69D4B-0880-E4D0-0604-577B0E0ED5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38" y="83843"/>
            <a:ext cx="1654037" cy="1043127"/>
          </a:xfrm>
          <a:prstGeom prst="rect">
            <a:avLst/>
          </a:prstGeom>
        </p:spPr>
      </p:pic>
    </p:spTree>
    <p:extLst>
      <p:ext uri="{BB962C8B-B14F-4D97-AF65-F5344CB8AC3E}">
        <p14:creationId xmlns:p14="http://schemas.microsoft.com/office/powerpoint/2010/main" val="446532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Prayers for Healing - Blog | Christ.org">
            <a:extLst>
              <a:ext uri="{FF2B5EF4-FFF2-40B4-BE49-F238E27FC236}">
                <a16:creationId xmlns:a16="http://schemas.microsoft.com/office/drawing/2014/main" id="{E09DBFB5-3962-BAF5-8CFC-912670756D0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32626" r="4" b="44479"/>
          <a:stretch/>
        </p:blipFill>
        <p:spPr bwMode="auto">
          <a:xfrm>
            <a:off x="20" y="-16681"/>
            <a:ext cx="12191980" cy="3428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id="{C3AA0431-B99F-3752-2713-5804F3EAC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8" y="83843"/>
            <a:ext cx="1654037" cy="1043127"/>
          </a:xfrm>
          <a:prstGeom prst="rect">
            <a:avLst/>
          </a:prstGeom>
        </p:spPr>
      </p:pic>
      <p:sp>
        <p:nvSpPr>
          <p:cNvPr id="2" name="TextBox 1">
            <a:extLst>
              <a:ext uri="{FF2B5EF4-FFF2-40B4-BE49-F238E27FC236}">
                <a16:creationId xmlns:a16="http://schemas.microsoft.com/office/drawing/2014/main" id="{B1212C4B-2C7B-EE87-B164-779A2A7FFE06}"/>
              </a:ext>
            </a:extLst>
          </p:cNvPr>
          <p:cNvSpPr txBox="1"/>
          <p:nvPr/>
        </p:nvSpPr>
        <p:spPr>
          <a:xfrm>
            <a:off x="4185995" y="2685950"/>
            <a:ext cx="4328410" cy="646331"/>
          </a:xfrm>
          <a:prstGeom prst="rect">
            <a:avLst/>
          </a:prstGeom>
          <a:noFill/>
        </p:spPr>
        <p:txBody>
          <a:bodyPr wrap="square">
            <a:spAutoFit/>
          </a:bodyPr>
          <a:lstStyle/>
          <a:p>
            <a:pPr algn="ctr" rtl="1"/>
            <a:r>
              <a:rPr lang="ar-JO" sz="3600" dirty="0">
                <a:latin typeface="Hacen Liner XL" panose="02000000000000000000" pitchFamily="2" charset="-78"/>
                <a:cs typeface="Hacen Liner XL" panose="02000000000000000000" pitchFamily="2" charset="-78"/>
              </a:rPr>
              <a:t>نطلب من الآب السماوي</a:t>
            </a:r>
            <a:endParaRPr lang="en-US" sz="3600" dirty="0">
              <a:latin typeface="Hacen Liner XL" panose="02000000000000000000" pitchFamily="2" charset="-78"/>
              <a:cs typeface="Hacen Liner XL" panose="02000000000000000000" pitchFamily="2" charset="-78"/>
            </a:endParaRPr>
          </a:p>
        </p:txBody>
      </p:sp>
      <p:sp>
        <p:nvSpPr>
          <p:cNvPr id="4" name="TextBox 3">
            <a:extLst>
              <a:ext uri="{FF2B5EF4-FFF2-40B4-BE49-F238E27FC236}">
                <a16:creationId xmlns:a16="http://schemas.microsoft.com/office/drawing/2014/main" id="{5929AE77-F211-EDF1-493D-999BF0620965}"/>
              </a:ext>
            </a:extLst>
          </p:cNvPr>
          <p:cNvSpPr txBox="1"/>
          <p:nvPr/>
        </p:nvSpPr>
        <p:spPr>
          <a:xfrm>
            <a:off x="3061734" y="2072568"/>
            <a:ext cx="6093500" cy="523220"/>
          </a:xfrm>
          <a:prstGeom prst="rect">
            <a:avLst/>
          </a:prstGeom>
          <a:noFill/>
        </p:spPr>
        <p:txBody>
          <a:bodyPr wrap="square">
            <a:spAutoFit/>
          </a:bodyPr>
          <a:lstStyle/>
          <a:p>
            <a:pPr algn="ctr" rtl="1"/>
            <a:r>
              <a:rPr lang="ar-JO" sz="2800" b="1" i="0" dirty="0">
                <a:solidFill>
                  <a:srgbClr val="000000"/>
                </a:solidFill>
                <a:effectLst/>
                <a:latin typeface="Hacen Liner XL" panose="02000000000000000000" pitchFamily="2" charset="-78"/>
                <a:cs typeface="Hacen Liner XL" panose="02000000000000000000" pitchFamily="2" charset="-78"/>
              </a:rPr>
              <a:t>"...إِنَّهُ بِكَ يُرْحَمُ الْيَتِيمُ". </a:t>
            </a:r>
            <a:r>
              <a:rPr lang="ar-JO" sz="1600" i="0" dirty="0">
                <a:solidFill>
                  <a:srgbClr val="000000"/>
                </a:solidFill>
                <a:effectLst/>
                <a:latin typeface="Hacen Liner XL" panose="02000000000000000000" pitchFamily="2" charset="-78"/>
                <a:cs typeface="Hacen Liner XL" panose="02000000000000000000" pitchFamily="2" charset="-78"/>
              </a:rPr>
              <a:t>(هوشع 13:3)</a:t>
            </a:r>
            <a:endParaRPr lang="ar-JO" sz="2000" i="0" dirty="0">
              <a:solidFill>
                <a:srgbClr val="000000"/>
              </a:solidFill>
              <a:effectLst/>
              <a:latin typeface="Hacen Liner XL" panose="02000000000000000000" pitchFamily="2" charset="-78"/>
              <a:cs typeface="Hacen Liner XL" panose="02000000000000000000" pitchFamily="2" charset="-78"/>
            </a:endParaRPr>
          </a:p>
        </p:txBody>
      </p:sp>
      <p:sp>
        <p:nvSpPr>
          <p:cNvPr id="3" name="TextBox 2">
            <a:extLst>
              <a:ext uri="{FF2B5EF4-FFF2-40B4-BE49-F238E27FC236}">
                <a16:creationId xmlns:a16="http://schemas.microsoft.com/office/drawing/2014/main" id="{8C3EAD6B-E62D-C687-3A9B-CD7F9A01093D}"/>
              </a:ext>
            </a:extLst>
          </p:cNvPr>
          <p:cNvSpPr txBox="1"/>
          <p:nvPr/>
        </p:nvSpPr>
        <p:spPr>
          <a:xfrm>
            <a:off x="119921" y="3622732"/>
            <a:ext cx="11932171" cy="3046988"/>
          </a:xfrm>
          <a:prstGeom prst="rect">
            <a:avLst/>
          </a:prstGeom>
          <a:noFill/>
        </p:spPr>
        <p:txBody>
          <a:bodyPr wrap="square">
            <a:spAutoFit/>
          </a:bodyPr>
          <a:lstStyle/>
          <a:p>
            <a:pPr marL="742950" indent="-742950" algn="r" rtl="1">
              <a:buFont typeface="+mj-lt"/>
              <a:buAutoNum type="arabicPeriod" startAt="4"/>
            </a:pPr>
            <a:r>
              <a:rPr lang="en-US" sz="3200" cap="all" dirty="0">
                <a:latin typeface="Hacen Liner XL" panose="02000000000000000000" pitchFamily="2" charset="-78"/>
                <a:ea typeface="+mj-ea"/>
                <a:cs typeface="Hacen Liner XL" panose="02000000000000000000" pitchFamily="2" charset="-78"/>
              </a:rPr>
              <a:t> </a:t>
            </a:r>
            <a:r>
              <a:rPr lang="ar-JO" sz="3200" dirty="0"/>
              <a:t>توبة</a:t>
            </a:r>
            <a:r>
              <a:rPr lang="en-US" sz="3200" dirty="0"/>
              <a:t> </a:t>
            </a:r>
            <a:r>
              <a:rPr lang="en-US" sz="3200" dirty="0" err="1"/>
              <a:t>لكل</a:t>
            </a:r>
            <a:r>
              <a:rPr lang="en-US" sz="3200" dirty="0"/>
              <a:t> </a:t>
            </a:r>
            <a:r>
              <a:rPr lang="ar-JO" sz="3200" dirty="0"/>
              <a:t>أ</a:t>
            </a:r>
            <a:r>
              <a:rPr lang="en-US" sz="3200" dirty="0"/>
              <a:t>ب </a:t>
            </a:r>
            <a:r>
              <a:rPr lang="ar-JO" sz="3200" dirty="0"/>
              <a:t>وأ</a:t>
            </a:r>
            <a:r>
              <a:rPr lang="en-US" sz="3200" dirty="0"/>
              <a:t>م </a:t>
            </a:r>
            <a:r>
              <a:rPr lang="ar-JO" sz="3200" dirty="0"/>
              <a:t>أ</a:t>
            </a:r>
            <a:r>
              <a:rPr lang="en-US" sz="3200" dirty="0" err="1"/>
              <a:t>سا</a:t>
            </a:r>
            <a:r>
              <a:rPr lang="ar-JO" sz="3200" dirty="0"/>
              <a:t>ءوا</a:t>
            </a:r>
            <a:r>
              <a:rPr lang="en-US" sz="3200" dirty="0"/>
              <a:t> </a:t>
            </a:r>
            <a:r>
              <a:rPr lang="en-US" sz="3200" dirty="0" err="1"/>
              <a:t>في</a:t>
            </a:r>
            <a:r>
              <a:rPr lang="en-US" sz="3200" dirty="0"/>
              <a:t> </a:t>
            </a:r>
            <a:r>
              <a:rPr lang="ar-JO" sz="3200" dirty="0"/>
              <a:t>تربيتهم ومعاملتهم لأولادهم وليعطهم الرب حكمة ونعمة  لتنشئتهم تنشئة سليمة</a:t>
            </a:r>
          </a:p>
          <a:p>
            <a:pPr marL="742950" indent="-742950" algn="r" rtl="1">
              <a:buFont typeface="+mj-lt"/>
              <a:buAutoNum type="arabicPeriod" startAt="4"/>
            </a:pPr>
            <a:r>
              <a:rPr lang="ar-JO" sz="3200" cap="all" dirty="0">
                <a:latin typeface="Hacen Liner XL" panose="02000000000000000000" pitchFamily="2" charset="-78"/>
                <a:ea typeface="+mj-ea"/>
                <a:cs typeface="Hacen Liner XL" panose="02000000000000000000" pitchFamily="2" charset="-78"/>
              </a:rPr>
              <a:t> </a:t>
            </a:r>
            <a:r>
              <a:rPr lang="en-US" sz="3200" dirty="0" err="1"/>
              <a:t>جيل</a:t>
            </a:r>
            <a:r>
              <a:rPr lang="en-US" sz="3200" dirty="0"/>
              <a:t> </a:t>
            </a:r>
            <a:r>
              <a:rPr lang="en-US" sz="3200" dirty="0" err="1"/>
              <a:t>يقوم</a:t>
            </a:r>
            <a:r>
              <a:rPr lang="en-US" sz="3200" dirty="0"/>
              <a:t> </a:t>
            </a:r>
            <a:r>
              <a:rPr lang="en-US" sz="3200" dirty="0" err="1"/>
              <a:t>من</a:t>
            </a:r>
            <a:r>
              <a:rPr lang="en-US" sz="3200" dirty="0"/>
              <a:t> </a:t>
            </a:r>
            <a:r>
              <a:rPr lang="en-US" sz="3200" dirty="0" err="1"/>
              <a:t>ركام</a:t>
            </a:r>
            <a:r>
              <a:rPr lang="en-US" sz="3200" dirty="0"/>
              <a:t> </a:t>
            </a:r>
            <a:r>
              <a:rPr lang="en-US" sz="3200" dirty="0" err="1"/>
              <a:t>الموت</a:t>
            </a:r>
            <a:r>
              <a:rPr lang="en-US" sz="3200" dirty="0"/>
              <a:t> </a:t>
            </a:r>
            <a:r>
              <a:rPr lang="en-US" sz="3200" dirty="0" err="1"/>
              <a:t>والدمار</a:t>
            </a:r>
            <a:r>
              <a:rPr lang="en-US" sz="3200" dirty="0"/>
              <a:t> </a:t>
            </a:r>
            <a:r>
              <a:rPr lang="en-US" sz="3200" dirty="0" err="1"/>
              <a:t>والحروب</a:t>
            </a:r>
            <a:r>
              <a:rPr lang="en-US" sz="3200" dirty="0"/>
              <a:t> </a:t>
            </a:r>
            <a:r>
              <a:rPr lang="en-US" sz="3200" dirty="0" err="1"/>
              <a:t>ويكون</a:t>
            </a:r>
            <a:r>
              <a:rPr lang="en-US" sz="3200" dirty="0"/>
              <a:t> </a:t>
            </a:r>
            <a:r>
              <a:rPr lang="en-US" sz="3200" dirty="0" err="1"/>
              <a:t>كجيش</a:t>
            </a:r>
            <a:r>
              <a:rPr lang="en-US" sz="3200" dirty="0"/>
              <a:t> </a:t>
            </a:r>
            <a:r>
              <a:rPr lang="en-US" sz="3200" dirty="0" err="1"/>
              <a:t>جبار</a:t>
            </a:r>
            <a:r>
              <a:rPr lang="en-US" sz="3200" dirty="0"/>
              <a:t> </a:t>
            </a:r>
            <a:r>
              <a:rPr lang="en-US" sz="3200" dirty="0" err="1"/>
              <a:t>يعمل</a:t>
            </a:r>
            <a:r>
              <a:rPr lang="en-US" sz="3200" dirty="0"/>
              <a:t> </a:t>
            </a:r>
            <a:r>
              <a:rPr lang="en-US" sz="3200" dirty="0" err="1"/>
              <a:t>في</a:t>
            </a:r>
            <a:r>
              <a:rPr lang="en-US" sz="3200" dirty="0"/>
              <a:t> </a:t>
            </a:r>
            <a:r>
              <a:rPr lang="en-US" sz="3200" dirty="0" err="1"/>
              <a:t>بناء</a:t>
            </a:r>
            <a:r>
              <a:rPr lang="en-US" sz="3200" dirty="0"/>
              <a:t> </a:t>
            </a:r>
            <a:r>
              <a:rPr lang="en-US" sz="3200" dirty="0" err="1"/>
              <a:t>الملكوت</a:t>
            </a:r>
            <a:endParaRPr lang="ar-JO" sz="3200" cap="all" dirty="0">
              <a:latin typeface="Hacen Liner XL" panose="02000000000000000000" pitchFamily="2" charset="-78"/>
              <a:ea typeface="+mj-ea"/>
              <a:cs typeface="Hacen Liner XL" panose="02000000000000000000" pitchFamily="2" charset="-78"/>
            </a:endParaRPr>
          </a:p>
          <a:p>
            <a:pPr marL="742950" indent="-742950" algn="r" rtl="1">
              <a:buFont typeface="+mj-lt"/>
              <a:buAutoNum type="arabicPeriod" startAt="4"/>
            </a:pPr>
            <a:r>
              <a:rPr lang="en-US" sz="3200" cap="all" dirty="0">
                <a:latin typeface="Hacen Liner XL" panose="02000000000000000000" pitchFamily="2" charset="-78"/>
                <a:ea typeface="+mj-ea"/>
                <a:cs typeface="Hacen Liner XL" panose="02000000000000000000" pitchFamily="2" charset="-78"/>
              </a:rPr>
              <a:t> </a:t>
            </a:r>
            <a:r>
              <a:rPr lang="en-US" sz="3200" dirty="0" err="1"/>
              <a:t>نعلن</a:t>
            </a:r>
            <a:r>
              <a:rPr lang="en-US" sz="3200" dirty="0"/>
              <a:t> </a:t>
            </a:r>
            <a:r>
              <a:rPr lang="en-US" sz="3200" dirty="0" err="1"/>
              <a:t>بال</a:t>
            </a:r>
            <a:r>
              <a:rPr lang="ar-JO" sz="3200" dirty="0"/>
              <a:t>إ</a:t>
            </a:r>
            <a:r>
              <a:rPr lang="en-US" sz="3200" dirty="0" err="1"/>
              <a:t>يمان</a:t>
            </a:r>
            <a:r>
              <a:rPr lang="en-US" sz="3200" dirty="0"/>
              <a:t> </a:t>
            </a:r>
            <a:r>
              <a:rPr lang="ar-JO" sz="3200" dirty="0"/>
              <a:t>أ</a:t>
            </a:r>
            <a:r>
              <a:rPr lang="en-US" sz="3200" dirty="0"/>
              <a:t>ن </a:t>
            </a:r>
            <a:r>
              <a:rPr lang="en-US" sz="3200" dirty="0" err="1"/>
              <a:t>كل</a:t>
            </a:r>
            <a:r>
              <a:rPr lang="en-US" sz="3200" dirty="0"/>
              <a:t> </a:t>
            </a:r>
            <a:r>
              <a:rPr lang="en-US" sz="3200" dirty="0" err="1"/>
              <a:t>طفل</a:t>
            </a:r>
            <a:r>
              <a:rPr lang="ar-JO" sz="3200" dirty="0"/>
              <a:t> هو مُلك للرب، </a:t>
            </a:r>
            <a:r>
              <a:rPr lang="en-US" sz="3200" dirty="0" err="1"/>
              <a:t>فيكون</a:t>
            </a:r>
            <a:r>
              <a:rPr lang="en-US" sz="3200" dirty="0"/>
              <a:t> </a:t>
            </a:r>
            <a:r>
              <a:rPr lang="en-US" sz="3200" dirty="0" err="1"/>
              <a:t>بدل</a:t>
            </a:r>
            <a:r>
              <a:rPr lang="en-US" sz="3200" dirty="0"/>
              <a:t> </a:t>
            </a:r>
            <a:r>
              <a:rPr lang="en-US" sz="3200" dirty="0" err="1"/>
              <a:t>الخزي</a:t>
            </a:r>
            <a:r>
              <a:rPr lang="en-US" sz="3200" dirty="0"/>
              <a:t> </a:t>
            </a:r>
            <a:r>
              <a:rPr lang="en-US" sz="3200" dirty="0" err="1"/>
              <a:t>وال</a:t>
            </a:r>
            <a:r>
              <a:rPr lang="ar-JO" sz="3200" dirty="0"/>
              <a:t>إ</a:t>
            </a:r>
            <a:r>
              <a:rPr lang="en-US" sz="3200" dirty="0" err="1"/>
              <a:t>نكسار</a:t>
            </a:r>
            <a:r>
              <a:rPr lang="en-US" sz="3200" dirty="0"/>
              <a:t> </a:t>
            </a:r>
            <a:r>
              <a:rPr lang="en-US" sz="3200" dirty="0" err="1"/>
              <a:t>كرامة</a:t>
            </a:r>
            <a:r>
              <a:rPr lang="en-US" sz="3200" dirty="0"/>
              <a:t> </a:t>
            </a:r>
            <a:r>
              <a:rPr lang="en-US" sz="3200" dirty="0" err="1"/>
              <a:t>وبركة</a:t>
            </a:r>
            <a:endParaRPr lang="en-US" sz="3200" dirty="0"/>
          </a:p>
          <a:p>
            <a:pPr algn="r" rtl="1"/>
            <a:endParaRPr lang="en-US" sz="3200" cap="all" dirty="0">
              <a:latin typeface="Hacen Liner XL" panose="02000000000000000000" pitchFamily="2" charset="-78"/>
              <a:ea typeface="+mj-ea"/>
              <a:cs typeface="Hacen Liner XL" panose="02000000000000000000" pitchFamily="2" charset="-78"/>
            </a:endParaRPr>
          </a:p>
        </p:txBody>
      </p:sp>
    </p:spTree>
    <p:extLst>
      <p:ext uri="{BB962C8B-B14F-4D97-AF65-F5344CB8AC3E}">
        <p14:creationId xmlns:p14="http://schemas.microsoft.com/office/powerpoint/2010/main" val="283806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Prayers for Healing - Blog | Christ.org">
            <a:extLst>
              <a:ext uri="{FF2B5EF4-FFF2-40B4-BE49-F238E27FC236}">
                <a16:creationId xmlns:a16="http://schemas.microsoft.com/office/drawing/2014/main" id="{E09DBFB5-3962-BAF5-8CFC-912670756D0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32626" r="4" b="44479"/>
          <a:stretch/>
        </p:blipFill>
        <p:spPr bwMode="auto">
          <a:xfrm>
            <a:off x="20" y="-16681"/>
            <a:ext cx="12191980" cy="3428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C15FD8-05DF-59E5-415C-C6E34E8BA39E}"/>
              </a:ext>
            </a:extLst>
          </p:cNvPr>
          <p:cNvSpPr txBox="1"/>
          <p:nvPr/>
        </p:nvSpPr>
        <p:spPr>
          <a:xfrm>
            <a:off x="249836" y="3552815"/>
            <a:ext cx="11692328" cy="2431435"/>
          </a:xfrm>
          <a:prstGeom prst="rect">
            <a:avLst/>
          </a:prstGeom>
          <a:noFill/>
        </p:spPr>
        <p:txBody>
          <a:bodyPr wrap="square">
            <a:spAutoFit/>
          </a:bodyPr>
          <a:lstStyle>
            <a:defPPr>
              <a:defRPr lang="en-US"/>
            </a:defPPr>
            <a:lvl1pPr marL="742950" indent="-742950" algn="r" rtl="1">
              <a:buFont typeface="+mj-lt"/>
              <a:buAutoNum type="arabicPeriod"/>
              <a:defRPr sz="3600" cap="all">
                <a:latin typeface="Hacen Liner XL" panose="02000000000000000000" pitchFamily="2" charset="-78"/>
                <a:ea typeface="+mj-ea"/>
                <a:cs typeface="Hacen Liner XL" panose="02000000000000000000" pitchFamily="2" charset="-78"/>
              </a:defRPr>
            </a:lvl1pPr>
          </a:lstStyle>
          <a:p>
            <a:pPr>
              <a:buFont typeface="+mj-lt"/>
              <a:buAutoNum type="arabicPeriod" startAt="7"/>
            </a:pPr>
            <a:r>
              <a:rPr lang="ar-JO" sz="3200" dirty="0">
                <a:latin typeface="+mn-lt"/>
                <a:ea typeface="+mn-ea"/>
                <a:cs typeface="+mn-cs"/>
              </a:rPr>
              <a:t>ليعم</a:t>
            </a:r>
            <a:r>
              <a:rPr lang="ar-JO" sz="3000" dirty="0"/>
              <a:t> </a:t>
            </a:r>
            <a:r>
              <a:rPr lang="ar-JO" sz="3200" dirty="0">
                <a:latin typeface="+mn-lt"/>
                <a:ea typeface="+mn-ea"/>
                <a:cs typeface="+mn-cs"/>
              </a:rPr>
              <a:t>السلام ويقف نزيف الدماء في منطقتنا العربية ولتعرف زمن افتقادها.</a:t>
            </a:r>
          </a:p>
          <a:p>
            <a:pPr>
              <a:buFont typeface="+mj-lt"/>
              <a:buAutoNum type="arabicPeriod" startAt="7"/>
            </a:pPr>
            <a:endParaRPr lang="ar-JO" sz="3000" dirty="0"/>
          </a:p>
          <a:p>
            <a:pPr marL="0" indent="0" algn="ctr">
              <a:buNone/>
            </a:pPr>
            <a:r>
              <a:rPr lang="ar-JO" sz="3000" dirty="0"/>
              <a:t>قَائِلًا: «إِنَّكِ لَوْ عَلِمْتِ أَنْتِ أَيْضًا، حَتَّى فِي يَوْمِكِ هذَا، مَا هُوَ لِسَلاَمِكِ! وَلكِنِ الآنَ قَدْ أُخْفِيَ عَنْ عَيْنَيْكِ. </a:t>
            </a:r>
            <a:r>
              <a:rPr lang="ar-JO" sz="2400" dirty="0"/>
              <a:t>( لوقا 19: 41)"</a:t>
            </a:r>
          </a:p>
          <a:p>
            <a:pPr marL="0" indent="0">
              <a:buNone/>
            </a:pPr>
            <a:r>
              <a:rPr lang="ar-JO" sz="3000" dirty="0"/>
              <a:t>       "... هُوَذَا الآنَ وَقْتٌ مَقْبُولٌ. هُوَذَا الآنَ يَوْمُ خَلاَصٍ. </a:t>
            </a:r>
            <a:r>
              <a:rPr lang="ar-JO" sz="2400" dirty="0"/>
              <a:t>(٢ كورنثوس ٦: ٢)"</a:t>
            </a:r>
          </a:p>
        </p:txBody>
      </p:sp>
      <p:pic>
        <p:nvPicPr>
          <p:cNvPr id="9" name="Picture 8" descr="Logo&#10;&#10;Description automatically generated">
            <a:extLst>
              <a:ext uri="{FF2B5EF4-FFF2-40B4-BE49-F238E27FC236}">
                <a16:creationId xmlns:a16="http://schemas.microsoft.com/office/drawing/2014/main" id="{C3AA0431-B99F-3752-2713-5804F3EAC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8" y="83843"/>
            <a:ext cx="1654037" cy="1043127"/>
          </a:xfrm>
          <a:prstGeom prst="rect">
            <a:avLst/>
          </a:prstGeom>
        </p:spPr>
      </p:pic>
      <p:sp>
        <p:nvSpPr>
          <p:cNvPr id="2" name="TextBox 1">
            <a:extLst>
              <a:ext uri="{FF2B5EF4-FFF2-40B4-BE49-F238E27FC236}">
                <a16:creationId xmlns:a16="http://schemas.microsoft.com/office/drawing/2014/main" id="{B1212C4B-2C7B-EE87-B164-779A2A7FFE06}"/>
              </a:ext>
            </a:extLst>
          </p:cNvPr>
          <p:cNvSpPr txBox="1"/>
          <p:nvPr/>
        </p:nvSpPr>
        <p:spPr>
          <a:xfrm>
            <a:off x="4185995" y="2685950"/>
            <a:ext cx="4328410" cy="646331"/>
          </a:xfrm>
          <a:prstGeom prst="rect">
            <a:avLst/>
          </a:prstGeom>
          <a:noFill/>
        </p:spPr>
        <p:txBody>
          <a:bodyPr wrap="square">
            <a:spAutoFit/>
          </a:bodyPr>
          <a:lstStyle/>
          <a:p>
            <a:pPr algn="ctr" rtl="1"/>
            <a:r>
              <a:rPr lang="ar-JO" sz="3600" dirty="0">
                <a:latin typeface="Hacen Liner XL" panose="02000000000000000000" pitchFamily="2" charset="-78"/>
                <a:cs typeface="Hacen Liner XL" panose="02000000000000000000" pitchFamily="2" charset="-78"/>
              </a:rPr>
              <a:t>نطلب من الآب السماوي</a:t>
            </a:r>
            <a:endParaRPr lang="en-US" sz="3600" dirty="0">
              <a:latin typeface="Hacen Liner XL" panose="02000000000000000000" pitchFamily="2" charset="-78"/>
              <a:cs typeface="Hacen Liner XL" panose="02000000000000000000" pitchFamily="2" charset="-78"/>
            </a:endParaRPr>
          </a:p>
        </p:txBody>
      </p:sp>
      <p:sp>
        <p:nvSpPr>
          <p:cNvPr id="4" name="TextBox 3">
            <a:extLst>
              <a:ext uri="{FF2B5EF4-FFF2-40B4-BE49-F238E27FC236}">
                <a16:creationId xmlns:a16="http://schemas.microsoft.com/office/drawing/2014/main" id="{5929AE77-F211-EDF1-493D-999BF0620965}"/>
              </a:ext>
            </a:extLst>
          </p:cNvPr>
          <p:cNvSpPr txBox="1"/>
          <p:nvPr/>
        </p:nvSpPr>
        <p:spPr>
          <a:xfrm>
            <a:off x="3061734" y="2072568"/>
            <a:ext cx="6093500" cy="523220"/>
          </a:xfrm>
          <a:prstGeom prst="rect">
            <a:avLst/>
          </a:prstGeom>
          <a:noFill/>
        </p:spPr>
        <p:txBody>
          <a:bodyPr wrap="square">
            <a:spAutoFit/>
          </a:bodyPr>
          <a:lstStyle/>
          <a:p>
            <a:pPr algn="ctr" rtl="1"/>
            <a:r>
              <a:rPr lang="ar-JO" sz="2800" b="1" i="0" dirty="0">
                <a:solidFill>
                  <a:srgbClr val="000000"/>
                </a:solidFill>
                <a:effectLst/>
                <a:latin typeface="Hacen Liner XL" panose="02000000000000000000" pitchFamily="2" charset="-78"/>
                <a:cs typeface="Hacen Liner XL" panose="02000000000000000000" pitchFamily="2" charset="-78"/>
              </a:rPr>
              <a:t>"...إِنَّهُ بِكَ يُرْحَمُ الْيَتِيمُ". </a:t>
            </a:r>
            <a:r>
              <a:rPr lang="ar-JO" sz="1600" i="0" dirty="0">
                <a:solidFill>
                  <a:srgbClr val="000000"/>
                </a:solidFill>
                <a:effectLst/>
                <a:latin typeface="Hacen Liner XL" panose="02000000000000000000" pitchFamily="2" charset="-78"/>
                <a:cs typeface="Hacen Liner XL" panose="02000000000000000000" pitchFamily="2" charset="-78"/>
              </a:rPr>
              <a:t>(هوشع 13:3)</a:t>
            </a:r>
            <a:endParaRPr lang="ar-JO" sz="2000" i="0" dirty="0">
              <a:solidFill>
                <a:srgbClr val="000000"/>
              </a:solidFill>
              <a:effectLst/>
              <a:latin typeface="Hacen Liner XL" panose="02000000000000000000" pitchFamily="2" charset="-78"/>
              <a:cs typeface="Hacen Liner XL" panose="02000000000000000000" pitchFamily="2" charset="-78"/>
            </a:endParaRPr>
          </a:p>
        </p:txBody>
      </p:sp>
    </p:spTree>
    <p:extLst>
      <p:ext uri="{BB962C8B-B14F-4D97-AF65-F5344CB8AC3E}">
        <p14:creationId xmlns:p14="http://schemas.microsoft.com/office/powerpoint/2010/main" val="202548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D5A636C-16DA-80C6-EBF2-51924B71D423}"/>
              </a:ext>
            </a:extLst>
          </p:cNvPr>
          <p:cNvSpPr txBox="1"/>
          <p:nvPr/>
        </p:nvSpPr>
        <p:spPr>
          <a:xfrm>
            <a:off x="136476" y="1938525"/>
            <a:ext cx="11041039" cy="1018644"/>
          </a:xfrm>
          <a:prstGeom prst="rect">
            <a:avLst/>
          </a:prstGeom>
        </p:spPr>
        <p:txBody>
          <a:bodyPr vert="horz" lIns="91440" tIns="45720" rIns="91440" bIns="45720" rtlCol="0" anchor="t">
            <a:noAutofit/>
          </a:bodyPr>
          <a:lstStyle/>
          <a:p>
            <a:pPr marL="457200" indent="-457200" algn="r" rtl="1">
              <a:lnSpc>
                <a:spcPct val="85000"/>
              </a:lnSpc>
              <a:spcBef>
                <a:spcPts val="600"/>
              </a:spcBef>
              <a:spcAft>
                <a:spcPts val="600"/>
              </a:spcAft>
              <a:buFont typeface="Arial" panose="020B0604020202020204" pitchFamily="34" charset="0"/>
              <a:buChar char="•"/>
            </a:pPr>
            <a:r>
              <a:rPr lang="ar-JO" sz="3000" b="1" dirty="0">
                <a:ea typeface="+mj-ea"/>
                <a:cs typeface="Hacen Liner XL" panose="02000000000000000000" pitchFamily="2" charset="-78"/>
              </a:rPr>
              <a:t>عالمياً أكثر من 140 مليون طفل أصبحوا أيتام بسبب الكوارث الطبيعية والحروب</a:t>
            </a:r>
          </a:p>
          <a:p>
            <a:pPr marL="457200" indent="-457200" algn="r" rtl="1">
              <a:lnSpc>
                <a:spcPct val="85000"/>
              </a:lnSpc>
              <a:spcBef>
                <a:spcPts val="600"/>
              </a:spcBef>
              <a:spcAft>
                <a:spcPts val="600"/>
              </a:spcAft>
              <a:buFont typeface="Arial" panose="020B0604020202020204" pitchFamily="34" charset="0"/>
              <a:buChar char="•"/>
            </a:pPr>
            <a:r>
              <a:rPr lang="ar-JO" sz="3000" b="1" dirty="0">
                <a:ea typeface="+mj-ea"/>
                <a:cs typeface="Hacen Liner XL" panose="02000000000000000000" pitchFamily="2" charset="-78"/>
              </a:rPr>
              <a:t>10 آلاف طفل في كل يوم يصبحوا أيتام بسبب الحروب والكوارث والأوبئة...</a:t>
            </a:r>
          </a:p>
          <a:p>
            <a:pPr algn="r" rtl="1">
              <a:lnSpc>
                <a:spcPct val="85000"/>
              </a:lnSpc>
              <a:spcBef>
                <a:spcPts val="600"/>
              </a:spcBef>
              <a:spcAft>
                <a:spcPts val="600"/>
              </a:spcAft>
            </a:pPr>
            <a:endParaRPr lang="en-US" sz="3000" b="1" dirty="0">
              <a:ea typeface="+mj-ea"/>
              <a:cs typeface="Hacen Liner XL" panose="02000000000000000000" pitchFamily="2" charset="-78"/>
            </a:endParaRPr>
          </a:p>
          <a:p>
            <a:pPr algn="ctr" rtl="1">
              <a:lnSpc>
                <a:spcPct val="85000"/>
              </a:lnSpc>
              <a:spcBef>
                <a:spcPts val="600"/>
              </a:spcBef>
              <a:spcAft>
                <a:spcPts val="600"/>
              </a:spcAft>
            </a:pPr>
            <a:endParaRPr lang="en-US" sz="3000" b="1" kern="1200" cap="none" baseline="0" dirty="0">
              <a:latin typeface="Hacen Liner XL" panose="02000000000000000000" pitchFamily="2" charset="-78"/>
              <a:ea typeface="+mj-ea"/>
              <a:cs typeface="Hacen Liner XL" panose="02000000000000000000" pitchFamily="2" charset="-78"/>
            </a:endParaRPr>
          </a:p>
        </p:txBody>
      </p:sp>
      <p:sp>
        <p:nvSpPr>
          <p:cNvPr id="4" name="Content Placeholder 2">
            <a:extLst>
              <a:ext uri="{FF2B5EF4-FFF2-40B4-BE49-F238E27FC236}">
                <a16:creationId xmlns:a16="http://schemas.microsoft.com/office/drawing/2014/main" id="{3EAD9B86-F0BA-AFD4-15B0-85C83AD63992}"/>
              </a:ext>
            </a:extLst>
          </p:cNvPr>
          <p:cNvSpPr>
            <a:spLocks noGrp="1"/>
          </p:cNvSpPr>
          <p:nvPr>
            <p:ph idx="1"/>
          </p:nvPr>
        </p:nvSpPr>
        <p:spPr>
          <a:xfrm>
            <a:off x="5536617" y="2913046"/>
            <a:ext cx="6650874" cy="3134152"/>
          </a:xfrm>
        </p:spPr>
        <p:txBody>
          <a:bodyPr vert="horz" lIns="91440" tIns="45720" rIns="91440" bIns="45720" rtlCol="0" anchor="t">
            <a:noAutofit/>
          </a:bodyPr>
          <a:lstStyle/>
          <a:p>
            <a:pPr marL="1200150" lvl="1" algn="r" rtl="1">
              <a:spcBef>
                <a:spcPts val="0"/>
              </a:spcBef>
            </a:pPr>
            <a:r>
              <a:rPr lang="en-US" sz="3200" b="1" dirty="0" err="1">
                <a:latin typeface="Hacen Liner XL" panose="02000000000000000000" pitchFamily="2" charset="-78"/>
                <a:cs typeface="Hacen Liner XL" panose="02000000000000000000" pitchFamily="2" charset="-78"/>
              </a:rPr>
              <a:t>غزة</a:t>
            </a:r>
            <a:r>
              <a:rPr lang="ar-JO" sz="3200" b="1" dirty="0">
                <a:latin typeface="Hacen Liner XL" panose="02000000000000000000" pitchFamily="2" charset="-78"/>
                <a:cs typeface="Hacen Liner XL" panose="02000000000000000000" pitchFamily="2" charset="-78"/>
              </a:rPr>
              <a:t>		26 ألف طفل يتيم</a:t>
            </a:r>
          </a:p>
          <a:p>
            <a:pPr marL="1200150" lvl="1" algn="r" rtl="1">
              <a:lnSpc>
                <a:spcPct val="120000"/>
              </a:lnSpc>
              <a:spcBef>
                <a:spcPts val="0"/>
              </a:spcBef>
            </a:pPr>
            <a:r>
              <a:rPr lang="en-US" sz="3200" b="1" dirty="0" err="1">
                <a:latin typeface="Hacen Liner XL" panose="02000000000000000000" pitchFamily="2" charset="-78"/>
                <a:cs typeface="Hacen Liner XL" panose="02000000000000000000" pitchFamily="2" charset="-78"/>
              </a:rPr>
              <a:t>سوريا</a:t>
            </a:r>
            <a:r>
              <a:rPr lang="ar-JO" sz="3200" b="1" dirty="0">
                <a:latin typeface="Hacen Liner XL" panose="02000000000000000000" pitchFamily="2" charset="-78"/>
                <a:cs typeface="Hacen Liner XL" panose="02000000000000000000" pitchFamily="2" charset="-78"/>
              </a:rPr>
              <a:t>	</a:t>
            </a:r>
            <a:r>
              <a:rPr lang="en-US" sz="3200" b="1" dirty="0">
                <a:latin typeface="Hacen Liner XL" panose="02000000000000000000" pitchFamily="2" charset="-78"/>
                <a:cs typeface="Hacen Liner XL" panose="02000000000000000000" pitchFamily="2" charset="-78"/>
              </a:rPr>
              <a:t>2.5</a:t>
            </a:r>
            <a:r>
              <a:rPr lang="ar-JO" sz="3200" b="1" dirty="0">
                <a:latin typeface="Hacen Liner XL" panose="02000000000000000000" pitchFamily="2" charset="-78"/>
                <a:cs typeface="Hacen Liner XL" panose="02000000000000000000" pitchFamily="2" charset="-78"/>
              </a:rPr>
              <a:t> </a:t>
            </a:r>
            <a:r>
              <a:rPr lang="en-US" sz="3200" b="1" dirty="0" err="1">
                <a:latin typeface="Hacen Liner XL" panose="02000000000000000000" pitchFamily="2" charset="-78"/>
                <a:cs typeface="Hacen Liner XL" panose="02000000000000000000" pitchFamily="2" charset="-78"/>
              </a:rPr>
              <a:t>مليون</a:t>
            </a:r>
            <a:r>
              <a:rPr lang="en-US" sz="3200" b="1" dirty="0">
                <a:latin typeface="Hacen Liner XL" panose="02000000000000000000" pitchFamily="2" charset="-78"/>
                <a:cs typeface="Hacen Liner XL" panose="02000000000000000000" pitchFamily="2" charset="-78"/>
              </a:rPr>
              <a:t> </a:t>
            </a:r>
            <a:r>
              <a:rPr lang="en-US" sz="3200" b="1" dirty="0" err="1">
                <a:latin typeface="Hacen Liner XL" panose="02000000000000000000" pitchFamily="2" charset="-78"/>
                <a:cs typeface="Hacen Liner XL" panose="02000000000000000000" pitchFamily="2" charset="-78"/>
              </a:rPr>
              <a:t>طفل</a:t>
            </a:r>
            <a:r>
              <a:rPr lang="ar-JO" sz="3200" b="1" dirty="0">
                <a:latin typeface="Hacen Liner XL" panose="02000000000000000000" pitchFamily="2" charset="-78"/>
                <a:cs typeface="Hacen Liner XL" panose="02000000000000000000" pitchFamily="2" charset="-78"/>
              </a:rPr>
              <a:t> يتيم </a:t>
            </a:r>
            <a:endParaRPr lang="en-US" sz="3200" b="1" dirty="0">
              <a:latin typeface="Hacen Liner XL" panose="02000000000000000000" pitchFamily="2" charset="-78"/>
              <a:cs typeface="Hacen Liner XL" panose="02000000000000000000" pitchFamily="2" charset="-78"/>
            </a:endParaRPr>
          </a:p>
          <a:p>
            <a:pPr marL="1200150" lvl="1" algn="r" rtl="1">
              <a:lnSpc>
                <a:spcPct val="120000"/>
              </a:lnSpc>
              <a:spcBef>
                <a:spcPts val="0"/>
              </a:spcBef>
            </a:pPr>
            <a:r>
              <a:rPr lang="en-US" sz="3200" b="1" dirty="0" err="1">
                <a:latin typeface="Hacen Liner XL" panose="02000000000000000000" pitchFamily="2" charset="-78"/>
                <a:cs typeface="Hacen Liner XL" panose="02000000000000000000" pitchFamily="2" charset="-78"/>
              </a:rPr>
              <a:t>المغرب</a:t>
            </a:r>
            <a:r>
              <a:rPr lang="ar-JO" sz="3200" b="1" dirty="0">
                <a:latin typeface="Hacen Liner XL" panose="02000000000000000000" pitchFamily="2" charset="-78"/>
                <a:cs typeface="Hacen Liner XL" panose="02000000000000000000" pitchFamily="2" charset="-78"/>
              </a:rPr>
              <a:t>	</a:t>
            </a:r>
            <a:r>
              <a:rPr lang="en-US" sz="3200" b="1" dirty="0">
                <a:latin typeface="Hacen Liner XL" panose="02000000000000000000" pitchFamily="2" charset="-78"/>
                <a:cs typeface="Hacen Liner XL" panose="02000000000000000000" pitchFamily="2" charset="-78"/>
              </a:rPr>
              <a:t>100</a:t>
            </a:r>
            <a:r>
              <a:rPr lang="ar-JO" sz="3200" b="1" dirty="0">
                <a:latin typeface="Hacen Liner XL" panose="02000000000000000000" pitchFamily="2" charset="-78"/>
                <a:cs typeface="Hacen Liner XL" panose="02000000000000000000" pitchFamily="2" charset="-78"/>
              </a:rPr>
              <a:t> </a:t>
            </a:r>
            <a:r>
              <a:rPr lang="en-US" sz="3200" b="1" dirty="0" err="1">
                <a:latin typeface="Hacen Liner XL" panose="02000000000000000000" pitchFamily="2" charset="-78"/>
                <a:cs typeface="Hacen Liner XL" panose="02000000000000000000" pitchFamily="2" charset="-78"/>
              </a:rPr>
              <a:t>ألف</a:t>
            </a:r>
            <a:r>
              <a:rPr lang="en-US" sz="3200" b="1" dirty="0">
                <a:latin typeface="Hacen Liner XL" panose="02000000000000000000" pitchFamily="2" charset="-78"/>
                <a:cs typeface="Hacen Liner XL" panose="02000000000000000000" pitchFamily="2" charset="-78"/>
              </a:rPr>
              <a:t> </a:t>
            </a:r>
            <a:r>
              <a:rPr lang="en-US" sz="3200" b="1" dirty="0" err="1">
                <a:latin typeface="Hacen Liner XL" panose="02000000000000000000" pitchFamily="2" charset="-78"/>
                <a:cs typeface="Hacen Liner XL" panose="02000000000000000000" pitchFamily="2" charset="-78"/>
              </a:rPr>
              <a:t>طفل</a:t>
            </a:r>
            <a:r>
              <a:rPr lang="ar-JO" sz="3200" b="1" dirty="0">
                <a:latin typeface="Hacen Liner XL" panose="02000000000000000000" pitchFamily="2" charset="-78"/>
                <a:cs typeface="Hacen Liner XL" panose="02000000000000000000" pitchFamily="2" charset="-78"/>
              </a:rPr>
              <a:t> يتيم</a:t>
            </a:r>
            <a:endParaRPr lang="en-US" sz="3200" b="1" dirty="0">
              <a:latin typeface="Hacen Liner XL" panose="02000000000000000000" pitchFamily="2" charset="-78"/>
              <a:cs typeface="Hacen Liner XL" panose="02000000000000000000" pitchFamily="2" charset="-78"/>
            </a:endParaRPr>
          </a:p>
          <a:p>
            <a:pPr marL="1200150" lvl="1" algn="r" rtl="1">
              <a:lnSpc>
                <a:spcPct val="120000"/>
              </a:lnSpc>
              <a:spcBef>
                <a:spcPts val="0"/>
              </a:spcBef>
            </a:pPr>
            <a:r>
              <a:rPr lang="ar-JO" sz="3200" b="1" dirty="0">
                <a:latin typeface="Hacen Liner XL" panose="02000000000000000000" pitchFamily="2" charset="-78"/>
                <a:cs typeface="Hacen Liner XL" panose="02000000000000000000" pitchFamily="2" charset="-78"/>
              </a:rPr>
              <a:t>تركيا	</a:t>
            </a:r>
            <a:r>
              <a:rPr lang="en-US" sz="3200" b="1" dirty="0">
                <a:latin typeface="Hacen Liner XL" panose="02000000000000000000" pitchFamily="2" charset="-78"/>
                <a:cs typeface="Hacen Liner XL" panose="02000000000000000000" pitchFamily="2" charset="-78"/>
              </a:rPr>
              <a:t>4.6</a:t>
            </a:r>
            <a:r>
              <a:rPr lang="ar-JO" sz="3200" b="1" dirty="0">
                <a:latin typeface="Hacen Liner XL" panose="02000000000000000000" pitchFamily="2" charset="-78"/>
                <a:cs typeface="Hacen Liner XL" panose="02000000000000000000" pitchFamily="2" charset="-78"/>
              </a:rPr>
              <a:t> </a:t>
            </a:r>
            <a:r>
              <a:rPr lang="en-US" sz="3200" b="1" dirty="0" err="1">
                <a:latin typeface="Hacen Liner XL" panose="02000000000000000000" pitchFamily="2" charset="-78"/>
                <a:cs typeface="Hacen Liner XL" panose="02000000000000000000" pitchFamily="2" charset="-78"/>
              </a:rPr>
              <a:t>مليون</a:t>
            </a:r>
            <a:r>
              <a:rPr lang="en-US" sz="3200" b="1" dirty="0">
                <a:latin typeface="Hacen Liner XL" panose="02000000000000000000" pitchFamily="2" charset="-78"/>
                <a:cs typeface="Hacen Liner XL" panose="02000000000000000000" pitchFamily="2" charset="-78"/>
              </a:rPr>
              <a:t> </a:t>
            </a:r>
            <a:r>
              <a:rPr lang="en-US" sz="3200" b="1" dirty="0" err="1">
                <a:latin typeface="Hacen Liner XL" panose="02000000000000000000" pitchFamily="2" charset="-78"/>
                <a:cs typeface="Hacen Liner XL" panose="02000000000000000000" pitchFamily="2" charset="-78"/>
              </a:rPr>
              <a:t>طفل</a:t>
            </a:r>
            <a:r>
              <a:rPr lang="ar-JO" sz="3200" b="1" dirty="0">
                <a:latin typeface="Hacen Liner XL" panose="02000000000000000000" pitchFamily="2" charset="-78"/>
                <a:cs typeface="Hacen Liner XL" panose="02000000000000000000" pitchFamily="2" charset="-78"/>
              </a:rPr>
              <a:t> يتيم</a:t>
            </a:r>
            <a:endParaRPr lang="en-US" sz="3200" b="1" dirty="0">
              <a:latin typeface="Hacen Liner XL" panose="02000000000000000000" pitchFamily="2" charset="-78"/>
              <a:cs typeface="Hacen Liner XL" panose="02000000000000000000" pitchFamily="2" charset="-78"/>
            </a:endParaRPr>
          </a:p>
          <a:p>
            <a:pPr marL="1200150" lvl="1" algn="r" rtl="1">
              <a:lnSpc>
                <a:spcPct val="120000"/>
              </a:lnSpc>
              <a:spcBef>
                <a:spcPts val="0"/>
              </a:spcBef>
            </a:pPr>
            <a:r>
              <a:rPr lang="ar-JO" sz="3200" b="1" dirty="0">
                <a:latin typeface="Hacen Liner XL" panose="02000000000000000000" pitchFamily="2" charset="-78"/>
                <a:cs typeface="Hacen Liner XL" panose="02000000000000000000" pitchFamily="2" charset="-78"/>
              </a:rPr>
              <a:t>العراق	5 مليون</a:t>
            </a:r>
          </a:p>
        </p:txBody>
      </p:sp>
      <p:pic>
        <p:nvPicPr>
          <p:cNvPr id="6150" name="Picture 6" descr="إرشادات ونصائح للتعامل مع أطفالكم خلال الحرب - مصدر الإخبارية">
            <a:extLst>
              <a:ext uri="{FF2B5EF4-FFF2-40B4-BE49-F238E27FC236}">
                <a16:creationId xmlns:a16="http://schemas.microsoft.com/office/drawing/2014/main" id="{5E281C4C-7F8D-73F6-B7F5-01B5EF554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4" y="3204978"/>
            <a:ext cx="3849537" cy="25944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E5B9B48C-5D69-8EC2-924D-2D80E23B0D63}"/>
              </a:ext>
            </a:extLst>
          </p:cNvPr>
          <p:cNvSpPr txBox="1"/>
          <p:nvPr/>
        </p:nvSpPr>
        <p:spPr>
          <a:xfrm>
            <a:off x="3641774" y="982830"/>
            <a:ext cx="5220280" cy="707886"/>
          </a:xfrm>
          <a:prstGeom prst="rect">
            <a:avLst/>
          </a:prstGeom>
          <a:noFill/>
        </p:spPr>
        <p:txBody>
          <a:bodyPr wrap="square">
            <a:spAutoFit/>
          </a:bodyPr>
          <a:lstStyle/>
          <a:p>
            <a:pPr algn="ctr"/>
            <a:r>
              <a:rPr lang="ar-JO" sz="4000" b="1" dirty="0">
                <a:solidFill>
                  <a:srgbClr val="FF0000"/>
                </a:solidFill>
                <a:ea typeface="+mj-ea"/>
                <a:cs typeface="Hacen Liner XL" panose="02000000000000000000" pitchFamily="2" charset="-78"/>
              </a:rPr>
              <a:t>إحصائيات وأرقام </a:t>
            </a:r>
            <a:r>
              <a:rPr lang="ar-JO" sz="3200" dirty="0">
                <a:solidFill>
                  <a:srgbClr val="FF0000"/>
                </a:solidFill>
                <a:ea typeface="+mj-ea"/>
                <a:cs typeface="Hacen Liner XL" panose="02000000000000000000" pitchFamily="2" charset="-78"/>
              </a:rPr>
              <a:t>2023</a:t>
            </a:r>
            <a:r>
              <a:rPr lang="ar-JO" sz="4000" b="1" dirty="0">
                <a:solidFill>
                  <a:srgbClr val="FF0000"/>
                </a:solidFill>
                <a:ea typeface="+mj-ea"/>
                <a:cs typeface="Hacen Liner XL" panose="02000000000000000000" pitchFamily="2" charset="-78"/>
              </a:rPr>
              <a:t> </a:t>
            </a:r>
            <a:endParaRPr lang="en-US" sz="4000" b="1" dirty="0">
              <a:solidFill>
                <a:srgbClr val="FF0000"/>
              </a:solidFill>
              <a:ea typeface="+mj-ea"/>
              <a:cs typeface="Hacen Liner XL" panose="02000000000000000000" pitchFamily="2" charset="-78"/>
            </a:endParaRPr>
          </a:p>
        </p:txBody>
      </p:sp>
      <p:pic>
        <p:nvPicPr>
          <p:cNvPr id="5" name="Picture 4" descr="Logo&#10;&#10;Description automatically generated">
            <a:extLst>
              <a:ext uri="{FF2B5EF4-FFF2-40B4-BE49-F238E27FC236}">
                <a16:creationId xmlns:a16="http://schemas.microsoft.com/office/drawing/2014/main" id="{85224889-ABFF-7B5F-728E-F7F80FC414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8" y="83843"/>
            <a:ext cx="1654037" cy="1043127"/>
          </a:xfrm>
          <a:prstGeom prst="rect">
            <a:avLst/>
          </a:prstGeom>
        </p:spPr>
      </p:pic>
    </p:spTree>
    <p:extLst>
      <p:ext uri="{BB962C8B-B14F-4D97-AF65-F5344CB8AC3E}">
        <p14:creationId xmlns:p14="http://schemas.microsoft.com/office/powerpoint/2010/main" val="321353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E5B9B48C-5D69-8EC2-924D-2D80E23B0D63}"/>
              </a:ext>
            </a:extLst>
          </p:cNvPr>
          <p:cNvSpPr txBox="1"/>
          <p:nvPr/>
        </p:nvSpPr>
        <p:spPr>
          <a:xfrm>
            <a:off x="1692949" y="797853"/>
            <a:ext cx="4176511" cy="1049235"/>
          </a:xfrm>
          <a:prstGeom prst="rect">
            <a:avLst/>
          </a:prstGeom>
        </p:spPr>
        <p:txBody>
          <a:bodyPr vert="horz" lIns="91440" tIns="45720" rIns="91440" bIns="45720" rtlCol="0" anchor="t">
            <a:normAutofit fontScale="92500" lnSpcReduction="10000"/>
          </a:bodyPr>
          <a:lstStyle/>
          <a:p>
            <a:pPr algn="r" defTabSz="914400">
              <a:lnSpc>
                <a:spcPct val="90000"/>
              </a:lnSpc>
              <a:spcBef>
                <a:spcPct val="0"/>
              </a:spcBef>
              <a:spcAft>
                <a:spcPts val="600"/>
              </a:spcAft>
            </a:pPr>
            <a:r>
              <a:rPr lang="en-US" sz="4000" dirty="0" err="1">
                <a:solidFill>
                  <a:srgbClr val="FF0000"/>
                </a:solidFill>
                <a:ea typeface="+mj-ea"/>
                <a:cs typeface="Hacen Liner XL" panose="02000000000000000000" pitchFamily="2" charset="-78"/>
              </a:rPr>
              <a:t>تصوّر</a:t>
            </a:r>
            <a:r>
              <a:rPr lang="en-US" sz="4000" dirty="0">
                <a:solidFill>
                  <a:srgbClr val="FF0000"/>
                </a:solidFill>
                <a:ea typeface="+mj-ea"/>
                <a:cs typeface="Hacen Liner XL" panose="02000000000000000000" pitchFamily="2" charset="-78"/>
              </a:rPr>
              <a:t> </a:t>
            </a:r>
            <a:r>
              <a:rPr lang="en-US" sz="4000" dirty="0" err="1">
                <a:solidFill>
                  <a:srgbClr val="FF0000"/>
                </a:solidFill>
                <a:ea typeface="+mj-ea"/>
                <a:cs typeface="Hacen Liner XL" panose="02000000000000000000" pitchFamily="2" charset="-78"/>
              </a:rPr>
              <a:t>ما</a:t>
            </a:r>
            <a:r>
              <a:rPr lang="en-US" sz="4000" dirty="0">
                <a:solidFill>
                  <a:srgbClr val="FF0000"/>
                </a:solidFill>
                <a:ea typeface="+mj-ea"/>
                <a:cs typeface="Hacen Liner XL" panose="02000000000000000000" pitchFamily="2" charset="-78"/>
              </a:rPr>
              <a:t> </a:t>
            </a:r>
            <a:r>
              <a:rPr lang="en-US" sz="4000" dirty="0" err="1">
                <a:solidFill>
                  <a:srgbClr val="FF0000"/>
                </a:solidFill>
                <a:ea typeface="+mj-ea"/>
                <a:cs typeface="Hacen Liner XL" panose="02000000000000000000" pitchFamily="2" charset="-78"/>
              </a:rPr>
              <a:t>يحدث</a:t>
            </a:r>
            <a:r>
              <a:rPr lang="ar-JO" sz="4000" dirty="0">
                <a:solidFill>
                  <a:srgbClr val="FF0000"/>
                </a:solidFill>
                <a:ea typeface="+mj-ea"/>
                <a:cs typeface="Hacen Liner XL" panose="02000000000000000000" pitchFamily="2" charset="-78"/>
              </a:rPr>
              <a:t> للأطفال</a:t>
            </a:r>
            <a:r>
              <a:rPr lang="en-US" sz="4000" dirty="0">
                <a:solidFill>
                  <a:srgbClr val="FF0000"/>
                </a:solidFill>
                <a:ea typeface="+mj-ea"/>
                <a:cs typeface="Hacen Liner XL" panose="02000000000000000000" pitchFamily="2" charset="-78"/>
              </a:rPr>
              <a:t> </a:t>
            </a:r>
            <a:r>
              <a:rPr lang="en-US" sz="4000" dirty="0" err="1">
                <a:solidFill>
                  <a:srgbClr val="FF0000"/>
                </a:solidFill>
                <a:ea typeface="+mj-ea"/>
                <a:cs typeface="Hacen Liner XL" panose="02000000000000000000" pitchFamily="2" charset="-78"/>
              </a:rPr>
              <a:t>الآن</a:t>
            </a:r>
            <a:r>
              <a:rPr lang="en-US" sz="4000" dirty="0">
                <a:solidFill>
                  <a:srgbClr val="FF0000"/>
                </a:solidFill>
                <a:ea typeface="+mj-ea"/>
                <a:cs typeface="Hacen Liner XL" panose="02000000000000000000" pitchFamily="2" charset="-78"/>
              </a:rPr>
              <a:t> </a:t>
            </a:r>
            <a:r>
              <a:rPr lang="en-US" sz="4000" dirty="0" err="1">
                <a:solidFill>
                  <a:srgbClr val="FF0000"/>
                </a:solidFill>
                <a:ea typeface="+mj-ea"/>
                <a:cs typeface="Hacen Liner XL" panose="02000000000000000000" pitchFamily="2" charset="-78"/>
              </a:rPr>
              <a:t>نتيجة</a:t>
            </a:r>
            <a:r>
              <a:rPr lang="en-US" sz="4000" dirty="0">
                <a:solidFill>
                  <a:srgbClr val="FF0000"/>
                </a:solidFill>
                <a:ea typeface="+mj-ea"/>
                <a:cs typeface="Hacen Liner XL" panose="02000000000000000000" pitchFamily="2" charset="-78"/>
              </a:rPr>
              <a:t> </a:t>
            </a:r>
            <a:r>
              <a:rPr lang="en-US" sz="4000" dirty="0" err="1">
                <a:solidFill>
                  <a:srgbClr val="FF0000"/>
                </a:solidFill>
                <a:ea typeface="+mj-ea"/>
                <a:cs typeface="Hacen Liner XL" panose="02000000000000000000" pitchFamily="2" charset="-78"/>
              </a:rPr>
              <a:t>الحرب</a:t>
            </a:r>
            <a:r>
              <a:rPr lang="en-US" sz="4000" dirty="0">
                <a:solidFill>
                  <a:srgbClr val="FF0000"/>
                </a:solidFill>
                <a:ea typeface="+mj-ea"/>
                <a:cs typeface="Hacen Liner XL" panose="02000000000000000000" pitchFamily="2" charset="-78"/>
              </a:rPr>
              <a:t> </a:t>
            </a:r>
            <a:r>
              <a:rPr lang="en-US" sz="4000" dirty="0" err="1">
                <a:solidFill>
                  <a:srgbClr val="FF0000"/>
                </a:solidFill>
                <a:ea typeface="+mj-ea"/>
                <a:cs typeface="Hacen Liner XL" panose="02000000000000000000" pitchFamily="2" charset="-78"/>
              </a:rPr>
              <a:t>في</a:t>
            </a:r>
            <a:r>
              <a:rPr lang="en-US" sz="4000" dirty="0">
                <a:solidFill>
                  <a:srgbClr val="FF0000"/>
                </a:solidFill>
                <a:ea typeface="+mj-ea"/>
                <a:cs typeface="Hacen Liner XL" panose="02000000000000000000" pitchFamily="2" charset="-78"/>
              </a:rPr>
              <a:t> </a:t>
            </a:r>
            <a:r>
              <a:rPr lang="en-US" sz="4000" dirty="0" err="1">
                <a:solidFill>
                  <a:srgbClr val="FF0000"/>
                </a:solidFill>
                <a:ea typeface="+mj-ea"/>
                <a:cs typeface="Hacen Liner XL" panose="02000000000000000000" pitchFamily="2" charset="-78"/>
              </a:rPr>
              <a:t>غزة</a:t>
            </a:r>
            <a:endParaRPr lang="en-US" sz="4000" dirty="0">
              <a:solidFill>
                <a:srgbClr val="FF0000"/>
              </a:solidFill>
              <a:ea typeface="+mj-ea"/>
              <a:cs typeface="Hacen Liner XL" panose="02000000000000000000" pitchFamily="2" charset="-78"/>
            </a:endParaRPr>
          </a:p>
        </p:txBody>
      </p:sp>
      <p:sp>
        <p:nvSpPr>
          <p:cNvPr id="19" name="Rectangle 18">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extBox 7">
            <a:extLst>
              <a:ext uri="{FF2B5EF4-FFF2-40B4-BE49-F238E27FC236}">
                <a16:creationId xmlns:a16="http://schemas.microsoft.com/office/drawing/2014/main" id="{6880F2AE-FB16-1853-F670-4090EC52A996}"/>
              </a:ext>
            </a:extLst>
          </p:cNvPr>
          <p:cNvSpPr txBox="1"/>
          <p:nvPr/>
        </p:nvSpPr>
        <p:spPr>
          <a:xfrm>
            <a:off x="712259" y="2287329"/>
            <a:ext cx="4919010" cy="2801921"/>
          </a:xfrm>
          <a:prstGeom prst="rect">
            <a:avLst/>
          </a:prstGeom>
        </p:spPr>
        <p:txBody>
          <a:bodyPr vert="horz" lIns="91440" tIns="45720" rIns="91440" bIns="45720" rtlCol="0" anchor="t">
            <a:noAutofit/>
          </a:bodyPr>
          <a:lstStyle/>
          <a:p>
            <a:pPr algn="ctr" defTabSz="914400">
              <a:lnSpc>
                <a:spcPct val="120000"/>
              </a:lnSpc>
              <a:spcAft>
                <a:spcPts val="600"/>
              </a:spcAft>
              <a:buClr>
                <a:schemeClr val="accent1"/>
              </a:buClr>
              <a:buSzPct val="100000"/>
            </a:pPr>
            <a:r>
              <a:rPr lang="ar-JO" sz="3200" b="0" i="0" dirty="0"/>
              <a:t>"</a:t>
            </a:r>
            <a:r>
              <a:rPr lang="en-US" sz="3200" b="0" i="0" dirty="0" err="1"/>
              <a:t>لا</a:t>
            </a:r>
            <a:r>
              <a:rPr lang="en-US" sz="3200" b="0" i="0" dirty="0"/>
              <a:t> </a:t>
            </a:r>
            <a:r>
              <a:rPr lang="en-US" sz="3200" b="0" i="0" dirty="0" err="1"/>
              <a:t>يوجد</a:t>
            </a:r>
            <a:r>
              <a:rPr lang="en-US" sz="3200" b="0" i="0" dirty="0"/>
              <a:t> </a:t>
            </a:r>
            <a:r>
              <a:rPr lang="en-US" sz="3200" b="0" i="0" dirty="0" err="1"/>
              <a:t>مكان</a:t>
            </a:r>
            <a:r>
              <a:rPr lang="en-US" sz="3200" b="0" i="0" dirty="0"/>
              <a:t> </a:t>
            </a:r>
            <a:r>
              <a:rPr lang="en-US" sz="3200" b="0" i="0" dirty="0" err="1"/>
              <a:t>أكثر</a:t>
            </a:r>
            <a:r>
              <a:rPr lang="en-US" sz="3200" b="0" i="0" dirty="0"/>
              <a:t> </a:t>
            </a:r>
            <a:r>
              <a:rPr lang="en-US" sz="3200" b="0" i="0" dirty="0" err="1"/>
              <a:t>عزلة</a:t>
            </a:r>
            <a:r>
              <a:rPr lang="en-US" sz="3200" b="0" i="0" dirty="0"/>
              <a:t> </a:t>
            </a:r>
            <a:r>
              <a:rPr lang="en-US" sz="3200" b="0" i="0" dirty="0" err="1"/>
              <a:t>في</a:t>
            </a:r>
            <a:r>
              <a:rPr lang="en-US" sz="3200" b="0" i="0" dirty="0"/>
              <a:t> </a:t>
            </a:r>
            <a:r>
              <a:rPr lang="en-US" sz="3200" b="0" i="0" dirty="0" err="1"/>
              <a:t>هذا</a:t>
            </a:r>
            <a:r>
              <a:rPr lang="en-US" sz="3200" b="0" i="0" dirty="0"/>
              <a:t> </a:t>
            </a:r>
            <a:r>
              <a:rPr lang="en-US" sz="3200" b="0" i="0" dirty="0" err="1"/>
              <a:t>الكون</a:t>
            </a:r>
            <a:r>
              <a:rPr lang="en-US" sz="3200" b="0" i="0" dirty="0"/>
              <a:t> </a:t>
            </a:r>
            <a:r>
              <a:rPr lang="en-US" sz="3200" b="0" i="0" dirty="0" err="1"/>
              <a:t>من</a:t>
            </a:r>
            <a:r>
              <a:rPr lang="en-US" sz="3200" b="0" i="0" dirty="0"/>
              <a:t> </a:t>
            </a:r>
            <a:r>
              <a:rPr lang="en-US" sz="3200" b="0" i="0" dirty="0" err="1"/>
              <a:t>سرير</a:t>
            </a:r>
            <a:r>
              <a:rPr lang="en-US" sz="3200" b="0" i="0" dirty="0"/>
              <a:t> </a:t>
            </a:r>
            <a:r>
              <a:rPr lang="en-US" sz="3200" b="0" i="0" dirty="0" err="1"/>
              <a:t>طفل</a:t>
            </a:r>
            <a:r>
              <a:rPr lang="en-US" sz="3200" b="0" i="0" dirty="0"/>
              <a:t> </a:t>
            </a:r>
            <a:r>
              <a:rPr lang="en-US" sz="3200" b="0" i="0" dirty="0" err="1"/>
              <a:t>جريح</a:t>
            </a:r>
            <a:r>
              <a:rPr lang="en-US" sz="3200" b="0" i="0" dirty="0"/>
              <a:t> </a:t>
            </a:r>
            <a:r>
              <a:rPr lang="en-US" sz="3200" b="0" i="0" dirty="0" err="1"/>
              <a:t>لم</a:t>
            </a:r>
            <a:r>
              <a:rPr lang="en-US" sz="3200" b="0" i="0" dirty="0"/>
              <a:t> </a:t>
            </a:r>
            <a:r>
              <a:rPr lang="en-US" sz="3200" b="0" i="0" dirty="0" err="1"/>
              <a:t>يعد</a:t>
            </a:r>
            <a:r>
              <a:rPr lang="en-US" sz="3200" b="0" i="0" dirty="0"/>
              <a:t> </a:t>
            </a:r>
            <a:r>
              <a:rPr lang="en-US" sz="3200" b="0" i="0" dirty="0" err="1"/>
              <a:t>لديه</a:t>
            </a:r>
            <a:r>
              <a:rPr lang="en-US" sz="3200" b="0" i="0" dirty="0"/>
              <a:t> </a:t>
            </a:r>
            <a:r>
              <a:rPr lang="en-US" sz="3200" b="0" i="0" dirty="0" err="1"/>
              <a:t>عائلة</a:t>
            </a:r>
            <a:r>
              <a:rPr lang="en-US" sz="3200" b="0" i="0" dirty="0"/>
              <a:t> </a:t>
            </a:r>
            <a:r>
              <a:rPr lang="en-US" sz="3200" b="0" i="0" dirty="0" err="1"/>
              <a:t>تعتني</a:t>
            </a:r>
            <a:r>
              <a:rPr lang="en-US" sz="3200" b="0" i="0" dirty="0"/>
              <a:t> </a:t>
            </a:r>
            <a:r>
              <a:rPr lang="en-US" sz="3200" b="0" i="0" dirty="0" err="1"/>
              <a:t>به</a:t>
            </a:r>
            <a:r>
              <a:rPr lang="ar-JO" sz="3200" b="0" i="0" dirty="0"/>
              <a:t>"</a:t>
            </a:r>
            <a:endParaRPr lang="en-US" sz="3200" b="0" i="0" dirty="0"/>
          </a:p>
        </p:txBody>
      </p:sp>
      <p:pic>
        <p:nvPicPr>
          <p:cNvPr id="10" name="Picture 9" descr="A black background with white text&#10;&#10;Description automatically generated">
            <a:extLst>
              <a:ext uri="{FF2B5EF4-FFF2-40B4-BE49-F238E27FC236}">
                <a16:creationId xmlns:a16="http://schemas.microsoft.com/office/drawing/2014/main" id="{82534759-F44D-42F2-ED2B-02E217F70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127" y="805583"/>
            <a:ext cx="4919010" cy="4660762"/>
          </a:xfrm>
          <a:prstGeom prst="rect">
            <a:avLst/>
          </a:prstGeom>
        </p:spPr>
      </p:pic>
      <p:pic>
        <p:nvPicPr>
          <p:cNvPr id="21" name="Picture 20">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85224889-ABFF-7B5F-728E-F7F80FC414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38" y="83843"/>
            <a:ext cx="1654037" cy="1043127"/>
          </a:xfrm>
          <a:prstGeom prst="rect">
            <a:avLst/>
          </a:prstGeom>
        </p:spPr>
      </p:pic>
    </p:spTree>
    <p:extLst>
      <p:ext uri="{BB962C8B-B14F-4D97-AF65-F5344CB8AC3E}">
        <p14:creationId xmlns:p14="http://schemas.microsoft.com/office/powerpoint/2010/main" val="404688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25286C6-12C8-ABD0-AEB6-1E765BD5D665}"/>
              </a:ext>
            </a:extLst>
          </p:cNvPr>
          <p:cNvSpPr>
            <a:spLocks noGrp="1"/>
          </p:cNvSpPr>
          <p:nvPr>
            <p:ph type="title"/>
          </p:nvPr>
        </p:nvSpPr>
        <p:spPr>
          <a:xfrm>
            <a:off x="1451580" y="804520"/>
            <a:ext cx="5550355" cy="1049235"/>
          </a:xfrm>
        </p:spPr>
        <p:txBody>
          <a:bodyPr>
            <a:normAutofit fontScale="90000"/>
          </a:bodyPr>
          <a:lstStyle/>
          <a:p>
            <a:pPr algn="r"/>
            <a:r>
              <a:rPr lang="ar-JO" sz="3700" dirty="0">
                <a:solidFill>
                  <a:srgbClr val="FF0000"/>
                </a:solidFill>
                <a:latin typeface="+mn-lt"/>
                <a:cs typeface="Hacen Liner XL" panose="02000000000000000000" pitchFamily="2" charset="-78"/>
              </a:rPr>
              <a:t>بعد</a:t>
            </a:r>
            <a:r>
              <a:rPr lang="ar-JO" i="0" dirty="0">
                <a:effectLst/>
                <a:latin typeface="Hacen Liner XL" panose="02000000000000000000" pitchFamily="2" charset="-78"/>
                <a:cs typeface="Hacen Liner XL" panose="02000000000000000000" pitchFamily="2" charset="-78"/>
              </a:rPr>
              <a:t> </a:t>
            </a:r>
            <a:r>
              <a:rPr lang="ar-JO" sz="3700" dirty="0">
                <a:solidFill>
                  <a:srgbClr val="FF0000"/>
                </a:solidFill>
                <a:latin typeface="+mn-lt"/>
                <a:cs typeface="Hacen Liner XL" panose="02000000000000000000" pitchFamily="2" charset="-78"/>
              </a:rPr>
              <a:t>الزلزال</a:t>
            </a:r>
            <a:br>
              <a:rPr lang="ar-JO" sz="3700" dirty="0">
                <a:solidFill>
                  <a:srgbClr val="FF0000"/>
                </a:solidFill>
                <a:latin typeface="+mn-lt"/>
                <a:cs typeface="Hacen Liner XL" panose="02000000000000000000" pitchFamily="2" charset="-78"/>
              </a:rPr>
            </a:br>
            <a:r>
              <a:rPr lang="ar-JO" sz="3700" dirty="0">
                <a:solidFill>
                  <a:srgbClr val="FF0000"/>
                </a:solidFill>
                <a:latin typeface="+mn-lt"/>
                <a:cs typeface="Hacen Liner XL" panose="02000000000000000000" pitchFamily="2" charset="-78"/>
              </a:rPr>
              <a:t>هكذا تمضي الصغيرة يومها </a:t>
            </a:r>
            <a:r>
              <a:rPr lang="ar-JO" sz="2200" dirty="0">
                <a:solidFill>
                  <a:srgbClr val="FF0000"/>
                </a:solidFill>
                <a:latin typeface="+mn-lt"/>
                <a:cs typeface="Hacen Liner XL" panose="02000000000000000000" pitchFamily="2" charset="-78"/>
              </a:rPr>
              <a:t>(8 سنوات) </a:t>
            </a:r>
            <a:endParaRPr lang="en-US" sz="3700" dirty="0">
              <a:solidFill>
                <a:srgbClr val="FF0000"/>
              </a:solidFill>
              <a:latin typeface="+mn-lt"/>
              <a:cs typeface="Hacen Liner XL" panose="02000000000000000000" pitchFamily="2" charset="-78"/>
            </a:endParaRPr>
          </a:p>
        </p:txBody>
      </p:sp>
      <p:sp>
        <p:nvSpPr>
          <p:cNvPr id="19" name="Rectangle 18">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EE2C574B-DA81-7E33-31E4-4281DD59E36E}"/>
              </a:ext>
            </a:extLst>
          </p:cNvPr>
          <p:cNvSpPr>
            <a:spLocks noGrp="1"/>
          </p:cNvSpPr>
          <p:nvPr>
            <p:ph idx="1"/>
          </p:nvPr>
        </p:nvSpPr>
        <p:spPr>
          <a:xfrm>
            <a:off x="13645" y="1853756"/>
            <a:ext cx="7286016" cy="3994950"/>
          </a:xfrm>
        </p:spPr>
        <p:txBody>
          <a:bodyPr>
            <a:normAutofit fontScale="92500"/>
          </a:bodyPr>
          <a:lstStyle/>
          <a:p>
            <a:pPr marL="0" indent="0" algn="r" rtl="1">
              <a:lnSpc>
                <a:spcPct val="110000"/>
              </a:lnSpc>
              <a:buNone/>
            </a:pPr>
            <a:r>
              <a:rPr lang="ar-JO" sz="2800" i="0" dirty="0">
                <a:effectLst/>
                <a:latin typeface="Hacen Liner XL" panose="02000000000000000000" pitchFamily="2" charset="-78"/>
                <a:cs typeface="Hacen Liner XL" panose="02000000000000000000" pitchFamily="2" charset="-78"/>
              </a:rPr>
              <a:t>لا تزال غير مصدّقة لحقيقة فقدان أسرتها التي قضت تحت أنقاض منزلهم المنهار في الزلزال ... وكانت الناجية الوحيدة بينهم.</a:t>
            </a:r>
          </a:p>
          <a:p>
            <a:pPr marL="0" indent="0" algn="r" rtl="1">
              <a:lnSpc>
                <a:spcPct val="110000"/>
              </a:lnSpc>
              <a:buNone/>
            </a:pPr>
            <a:r>
              <a:rPr lang="ar-JO" sz="2800" i="0" dirty="0">
                <a:solidFill>
                  <a:srgbClr val="FF0000"/>
                </a:solidFill>
                <a:effectLst/>
                <a:latin typeface="Hacen Liner XL" panose="02000000000000000000" pitchFamily="2" charset="-78"/>
                <a:cs typeface="Hacen Liner XL" panose="02000000000000000000" pitchFamily="2" charset="-78"/>
              </a:rPr>
              <a:t>ومع آلامها الجسدية، تعاني من معاناة نفسية كبيرة</a:t>
            </a:r>
            <a:r>
              <a:rPr lang="ar-JO" sz="2800" i="0" dirty="0">
                <a:effectLst/>
                <a:latin typeface="Hacen Liner XL" panose="02000000000000000000" pitchFamily="2" charset="-78"/>
                <a:cs typeface="Hacen Liner XL" panose="02000000000000000000" pitchFamily="2" charset="-78"/>
              </a:rPr>
              <a:t>، إذ لا يمر يوم دون أن تدخل </a:t>
            </a:r>
            <a:r>
              <a:rPr lang="ar-JO" sz="2800" i="0" dirty="0">
                <a:solidFill>
                  <a:srgbClr val="FF0000"/>
                </a:solidFill>
                <a:effectLst/>
                <a:latin typeface="Hacen Liner XL" panose="02000000000000000000" pitchFamily="2" charset="-78"/>
                <a:cs typeface="Hacen Liner XL" panose="02000000000000000000" pitchFamily="2" charset="-78"/>
              </a:rPr>
              <a:t>في نوبة من البكاء والهلع الشديد</a:t>
            </a:r>
            <a:r>
              <a:rPr lang="ar-JO" sz="2800" i="0" dirty="0">
                <a:effectLst/>
                <a:latin typeface="Hacen Liner XL" panose="02000000000000000000" pitchFamily="2" charset="-78"/>
                <a:cs typeface="Hacen Liner XL" panose="02000000000000000000" pitchFamily="2" charset="-78"/>
              </a:rPr>
              <a:t>، مطالبة بأمها وأبيها. </a:t>
            </a:r>
            <a:r>
              <a:rPr lang="ar-JO" sz="2800" dirty="0">
                <a:latin typeface="Hacen Liner XL" panose="02000000000000000000" pitchFamily="2" charset="-78"/>
                <a:cs typeface="Hacen Liner XL" panose="02000000000000000000" pitchFamily="2" charset="-78"/>
              </a:rPr>
              <a:t>ل</a:t>
            </a:r>
            <a:r>
              <a:rPr lang="ar-JO" sz="2800" i="0" dirty="0">
                <a:effectLst/>
                <a:latin typeface="Hacen Liner XL" panose="02000000000000000000" pitchFamily="2" charset="-78"/>
                <a:cs typeface="Hacen Liner XL" panose="02000000000000000000" pitchFamily="2" charset="-78"/>
              </a:rPr>
              <a:t>يقوم عمّها بتهدئة روعها ومحاولة التخفيف عنها.</a:t>
            </a:r>
          </a:p>
          <a:p>
            <a:pPr marL="0" indent="0" algn="r" rtl="1">
              <a:lnSpc>
                <a:spcPct val="110000"/>
              </a:lnSpc>
              <a:buNone/>
            </a:pPr>
            <a:r>
              <a:rPr lang="ar-JO" sz="2800" i="0" dirty="0">
                <a:effectLst/>
                <a:latin typeface="Hacen Liner XL" panose="02000000000000000000" pitchFamily="2" charset="-78"/>
                <a:cs typeface="Hacen Liner XL" panose="02000000000000000000" pitchFamily="2" charset="-78"/>
              </a:rPr>
              <a:t>ويقول عم الطفلة، أنها غير قادرة على تحمّل مأساة فقدان أسرتها، وهي </a:t>
            </a:r>
            <a:r>
              <a:rPr lang="ar-JO" sz="2800" i="0" dirty="0">
                <a:solidFill>
                  <a:srgbClr val="FF0000"/>
                </a:solidFill>
                <a:effectLst/>
                <a:latin typeface="Hacen Liner XL" panose="02000000000000000000" pitchFamily="2" charset="-78"/>
                <a:cs typeface="Hacen Liner XL" panose="02000000000000000000" pitchFamily="2" charset="-78"/>
              </a:rPr>
              <a:t>مصابة بصدمة كبيرة</a:t>
            </a:r>
            <a:r>
              <a:rPr lang="ar-JO" sz="2800" i="0" dirty="0">
                <a:effectLst/>
                <a:latin typeface="Hacen Liner XL" panose="02000000000000000000" pitchFamily="2" charset="-78"/>
                <a:cs typeface="Hacen Liner XL" panose="02000000000000000000" pitchFamily="2" charset="-78"/>
              </a:rPr>
              <a:t>. وكلما ساءت حالتها النفسية يقوم باصطحابها إلى قبر والديها لأجل التخفيف عنها.</a:t>
            </a:r>
          </a:p>
        </p:txBody>
      </p:sp>
      <p:grpSp>
        <p:nvGrpSpPr>
          <p:cNvPr id="21" name="Group 20">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2" name="Rectangle 21">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descr="A child lying in a hospital bed&#10;&#10;Description automatically generated">
            <a:extLst>
              <a:ext uri="{FF2B5EF4-FFF2-40B4-BE49-F238E27FC236}">
                <a16:creationId xmlns:a16="http://schemas.microsoft.com/office/drawing/2014/main" id="{19FD683E-BF38-E85E-6B2C-031304EAA0EC}"/>
              </a:ext>
            </a:extLst>
          </p:cNvPr>
          <p:cNvPicPr>
            <a:picLocks noChangeAspect="1"/>
          </p:cNvPicPr>
          <p:nvPr/>
        </p:nvPicPr>
        <p:blipFill rotWithShape="1">
          <a:blip r:embed="rId3">
            <a:extLst>
              <a:ext uri="{28A0092B-C50C-407E-A947-70E740481C1C}">
                <a14:useLocalDpi xmlns:a14="http://schemas.microsoft.com/office/drawing/2010/main" val="0"/>
              </a:ext>
            </a:extLst>
          </a:blip>
          <a:srcRect l="19178" r="32675" b="-3"/>
          <a:stretch/>
        </p:blipFill>
        <p:spPr>
          <a:xfrm>
            <a:off x="8116373" y="1116345"/>
            <a:ext cx="2799103" cy="3866172"/>
          </a:xfrm>
          <a:prstGeom prst="rect">
            <a:avLst/>
          </a:prstGeom>
        </p:spPr>
      </p:pic>
      <p:pic>
        <p:nvPicPr>
          <p:cNvPr id="25" name="Picture 24">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1C467725-FF0D-088C-83E4-48D91B5257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301" y="243019"/>
            <a:ext cx="1654037" cy="1043127"/>
          </a:xfrm>
          <a:prstGeom prst="rect">
            <a:avLst/>
          </a:prstGeom>
        </p:spPr>
      </p:pic>
    </p:spTree>
    <p:extLst>
      <p:ext uri="{BB962C8B-B14F-4D97-AF65-F5344CB8AC3E}">
        <p14:creationId xmlns:p14="http://schemas.microsoft.com/office/powerpoint/2010/main" val="258653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0DCAC3-CED4-4DDE-6714-F9AF0913B8BB}"/>
              </a:ext>
            </a:extLst>
          </p:cNvPr>
          <p:cNvSpPr>
            <a:spLocks noGrp="1"/>
          </p:cNvSpPr>
          <p:nvPr>
            <p:ph type="title"/>
          </p:nvPr>
        </p:nvSpPr>
        <p:spPr>
          <a:xfrm>
            <a:off x="2253779" y="893771"/>
            <a:ext cx="5744327" cy="905904"/>
          </a:xfrm>
        </p:spPr>
        <p:txBody>
          <a:bodyPr vert="horz" lIns="91440" tIns="45720" rIns="91440" bIns="45720" rtlCol="0">
            <a:normAutofit/>
          </a:bodyPr>
          <a:lstStyle/>
          <a:p>
            <a:pPr algn="ctr"/>
            <a:r>
              <a:rPr lang="ar-JO" sz="5400" dirty="0">
                <a:latin typeface="Hacen Liner XL" panose="02000000000000000000" pitchFamily="2" charset="-78"/>
                <a:cs typeface="Hacen Liner XL" panose="02000000000000000000" pitchFamily="2" charset="-78"/>
              </a:rPr>
              <a:t>من هو اليتيم؟</a:t>
            </a:r>
            <a:endParaRPr lang="en-US" sz="5400" dirty="0">
              <a:latin typeface="Hacen Liner XL" panose="02000000000000000000" pitchFamily="2" charset="-78"/>
              <a:cs typeface="Hacen Liner XL" panose="02000000000000000000" pitchFamily="2" charset="-78"/>
            </a:endParaRPr>
          </a:p>
        </p:txBody>
      </p:sp>
      <p:graphicFrame>
        <p:nvGraphicFramePr>
          <p:cNvPr id="7" name="Content Placeholder 2">
            <a:extLst>
              <a:ext uri="{FF2B5EF4-FFF2-40B4-BE49-F238E27FC236}">
                <a16:creationId xmlns:a16="http://schemas.microsoft.com/office/drawing/2014/main" id="{55B7FD83-8B65-79BD-2A89-BE7FDE576C7C}"/>
              </a:ext>
            </a:extLst>
          </p:cNvPr>
          <p:cNvGraphicFramePr/>
          <p:nvPr>
            <p:extLst>
              <p:ext uri="{D42A27DB-BD31-4B8C-83A1-F6EECF244321}">
                <p14:modId xmlns:p14="http://schemas.microsoft.com/office/powerpoint/2010/main" val="1221159885"/>
              </p:ext>
            </p:extLst>
          </p:nvPr>
        </p:nvGraphicFramePr>
        <p:xfrm>
          <a:off x="261257" y="2002971"/>
          <a:ext cx="8128000" cy="3730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descr="A child with brown hair and a green shirt&#10;&#10;Description automatically generated">
            <a:extLst>
              <a:ext uri="{FF2B5EF4-FFF2-40B4-BE49-F238E27FC236}">
                <a16:creationId xmlns:a16="http://schemas.microsoft.com/office/drawing/2014/main" id="{40DBB13F-3BF3-F5DC-433D-5791A079BFAF}"/>
              </a:ext>
            </a:extLst>
          </p:cNvPr>
          <p:cNvPicPr>
            <a:picLocks noChangeAspect="1"/>
          </p:cNvPicPr>
          <p:nvPr/>
        </p:nvPicPr>
        <p:blipFill rotWithShape="1">
          <a:blip r:embed="rId8">
            <a:extLst>
              <a:ext uri="{28A0092B-C50C-407E-A947-70E740481C1C}">
                <a14:useLocalDpi xmlns:a14="http://schemas.microsoft.com/office/drawing/2010/main" val="0"/>
              </a:ext>
            </a:extLst>
          </a:blip>
          <a:srcRect l="20100"/>
          <a:stretch/>
        </p:blipFill>
        <p:spPr>
          <a:xfrm flipH="1">
            <a:off x="8539838" y="10"/>
            <a:ext cx="3657601" cy="6857990"/>
          </a:xfrm>
          <a:prstGeom prst="rect">
            <a:avLst/>
          </a:prstGeom>
        </p:spPr>
      </p:pic>
      <p:pic>
        <p:nvPicPr>
          <p:cNvPr id="2" name="Picture 1" descr="Logo&#10;&#10;Description automatically generated">
            <a:extLst>
              <a:ext uri="{FF2B5EF4-FFF2-40B4-BE49-F238E27FC236}">
                <a16:creationId xmlns:a16="http://schemas.microsoft.com/office/drawing/2014/main" id="{0349DD18-0165-8021-1CB7-6626A40444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038" y="83843"/>
            <a:ext cx="1654037" cy="1043127"/>
          </a:xfrm>
          <a:prstGeom prst="rect">
            <a:avLst/>
          </a:prstGeom>
        </p:spPr>
      </p:pic>
      <p:sp>
        <p:nvSpPr>
          <p:cNvPr id="4" name="TextBox 3">
            <a:extLst>
              <a:ext uri="{FF2B5EF4-FFF2-40B4-BE49-F238E27FC236}">
                <a16:creationId xmlns:a16="http://schemas.microsoft.com/office/drawing/2014/main" id="{81FB52E5-AAD8-814D-6E91-6AE61F9EFFD3}"/>
              </a:ext>
            </a:extLst>
          </p:cNvPr>
          <p:cNvSpPr txBox="1"/>
          <p:nvPr/>
        </p:nvSpPr>
        <p:spPr>
          <a:xfrm>
            <a:off x="1115703" y="6211669"/>
            <a:ext cx="7273553" cy="707886"/>
          </a:xfrm>
          <a:prstGeom prst="rect">
            <a:avLst/>
          </a:prstGeom>
          <a:noFill/>
        </p:spPr>
        <p:txBody>
          <a:bodyPr wrap="square">
            <a:spAutoFit/>
          </a:bodyPr>
          <a:lstStyle/>
          <a:p>
            <a:pPr algn="ctr"/>
            <a:r>
              <a:rPr lang="ar-JO" sz="2000" i="0" dirty="0">
                <a:solidFill>
                  <a:srgbClr val="FFFF00"/>
                </a:solidFill>
                <a:effectLst/>
                <a:latin typeface="Helvetica Neue"/>
              </a:rPr>
              <a:t>وَمَنْ أَعْثَرَ أَحَدَ هؤُلاَءِ الصِّغَارِ الْمُؤْمِنِينَ بِي فَخَيْرٌ لَهُ أَنْ يُعَلَّقَ فِي عُنُقِهِ حَجَرُ الرَّحَى وَيُغْرَقَ فِي لُجَّةِ الْبَحْرِ</a:t>
            </a:r>
            <a:r>
              <a:rPr lang="ar-JO" sz="2000" b="1" i="0" dirty="0">
                <a:solidFill>
                  <a:schemeClr val="bg1"/>
                </a:solidFill>
                <a:effectLst/>
                <a:latin typeface="Helvetica Neue"/>
              </a:rPr>
              <a:t>.(</a:t>
            </a:r>
            <a:r>
              <a:rPr lang="ar-JO" i="0" dirty="0">
                <a:solidFill>
                  <a:schemeClr val="bg1"/>
                </a:solidFill>
                <a:effectLst/>
                <a:latin typeface="Helvetica Neue"/>
              </a:rPr>
              <a:t>متى18: 6. مرقس 9: 42)</a:t>
            </a:r>
            <a:endParaRPr lang="ar-JO" sz="2000" i="0" dirty="0">
              <a:solidFill>
                <a:schemeClr val="bg1"/>
              </a:solidFill>
              <a:effectLst/>
              <a:latin typeface="Helvetica Neue"/>
            </a:endParaRPr>
          </a:p>
        </p:txBody>
      </p:sp>
    </p:spTree>
    <p:extLst>
      <p:ext uri="{BB962C8B-B14F-4D97-AF65-F5344CB8AC3E}">
        <p14:creationId xmlns:p14="http://schemas.microsoft.com/office/powerpoint/2010/main" val="369064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1A77606-FD10-F12B-A7FB-A474CA5E50E0}"/>
              </a:ext>
            </a:extLst>
          </p:cNvPr>
          <p:cNvSpPr txBox="1"/>
          <p:nvPr/>
        </p:nvSpPr>
        <p:spPr>
          <a:xfrm>
            <a:off x="109182" y="3503950"/>
            <a:ext cx="11862561" cy="646331"/>
          </a:xfrm>
          <a:prstGeom prst="rect">
            <a:avLst/>
          </a:prstGeom>
          <a:noFill/>
        </p:spPr>
        <p:txBody>
          <a:bodyPr wrap="square">
            <a:spAutoFit/>
          </a:bodyPr>
          <a:lstStyle/>
          <a:p>
            <a:pPr lvl="0" algn="r" rtl="1"/>
            <a:r>
              <a:rPr lang="ar-JO" sz="3600" dirty="0">
                <a:solidFill>
                  <a:srgbClr val="FF0000"/>
                </a:solidFill>
                <a:latin typeface="Hacen Liner XL" panose="02000000000000000000" pitchFamily="2" charset="-78"/>
                <a:cs typeface="Hacen Liner XL" panose="02000000000000000000" pitchFamily="2" charset="-78"/>
              </a:rPr>
              <a:t>1- دعوة للتبني: </a:t>
            </a:r>
            <a:r>
              <a:rPr lang="ar-JO" sz="3600" dirty="0">
                <a:latin typeface="Hacen Liner XL" panose="02000000000000000000" pitchFamily="2" charset="-78"/>
                <a:cs typeface="Hacen Liner XL" panose="02000000000000000000" pitchFamily="2" charset="-78"/>
              </a:rPr>
              <a:t>يدعونا الرب للتبني واضعاً أساس بنوته لنا في المسيح </a:t>
            </a:r>
          </a:p>
        </p:txBody>
      </p:sp>
      <p:sp>
        <p:nvSpPr>
          <p:cNvPr id="18" name="TextBox 17">
            <a:extLst>
              <a:ext uri="{FF2B5EF4-FFF2-40B4-BE49-F238E27FC236}">
                <a16:creationId xmlns:a16="http://schemas.microsoft.com/office/drawing/2014/main" id="{28ECFD5B-02BD-F1B4-482E-12B5B4530F49}"/>
              </a:ext>
            </a:extLst>
          </p:cNvPr>
          <p:cNvSpPr txBox="1"/>
          <p:nvPr/>
        </p:nvSpPr>
        <p:spPr>
          <a:xfrm>
            <a:off x="1645460" y="3877666"/>
            <a:ext cx="7789460" cy="2677656"/>
          </a:xfrm>
          <a:prstGeom prst="rect">
            <a:avLst/>
          </a:prstGeom>
          <a:noFill/>
        </p:spPr>
        <p:txBody>
          <a:bodyPr wrap="square">
            <a:spAutoFit/>
          </a:bodyPr>
          <a:lstStyle/>
          <a:p>
            <a:pPr lvl="0" algn="l"/>
            <a:endParaRPr lang="ar-JO" sz="2800" dirty="0">
              <a:latin typeface="Hacen Liner XL" panose="02000000000000000000" pitchFamily="2" charset="-78"/>
              <a:cs typeface="Hacen Liner XL" panose="02000000000000000000" pitchFamily="2" charset="-78"/>
            </a:endParaRPr>
          </a:p>
          <a:p>
            <a:pPr lvl="0" algn="ctr"/>
            <a:r>
              <a:rPr lang="ar-JO" sz="2800" b="0" dirty="0">
                <a:latin typeface="Hacen Liner XL" panose="02000000000000000000" pitchFamily="2" charset="-78"/>
                <a:cs typeface="Hacen Liner XL" panose="02000000000000000000" pitchFamily="2" charset="-78"/>
              </a:rPr>
              <a:t>"إِذْ سَبَقَ فَعَيَّنَنَا لِلتَّبَنِّي بِيَسُوعَ الْمَسِيحِ لِنَفْسِهِ، حَسَبَ مَسَرَّةِ مَشِيئَتِهِ" (أف 1: 5).</a:t>
            </a:r>
          </a:p>
          <a:p>
            <a:pPr lvl="0" algn="ctr"/>
            <a:r>
              <a:rPr lang="ar-JO" sz="2800" dirty="0">
                <a:latin typeface="Hacen Liner XL" panose="02000000000000000000" pitchFamily="2" charset="-78"/>
                <a:cs typeface="Hacen Liner XL" panose="02000000000000000000" pitchFamily="2" charset="-78"/>
              </a:rPr>
              <a:t>"...َاللهُ مُسْكِنُ الْمُتَوَحِّدِينَ فِي بَيْتٍ</a:t>
            </a:r>
          </a:p>
          <a:p>
            <a:pPr algn="ctr"/>
            <a:r>
              <a:rPr lang="ar-JO" sz="2800" dirty="0">
                <a:latin typeface="Hacen Liner XL" panose="02000000000000000000" pitchFamily="2" charset="-78"/>
                <a:cs typeface="Hacen Liner XL" panose="02000000000000000000" pitchFamily="2" charset="-78"/>
              </a:rPr>
              <a:t>(</a:t>
            </a:r>
            <a:r>
              <a:rPr lang="ar-JO" sz="2800" dirty="0">
                <a:latin typeface="Hacen Liner XL" panose="02000000000000000000" pitchFamily="2" charset="-78"/>
                <a:cs typeface="Hacen Liner XL" panose="02000000000000000000" pitchFamily="2" charset="-78"/>
                <a:hlinkClick r:id="rId3">
                  <a:extLst>
                    <a:ext uri="{A12FA001-AC4F-418D-AE19-62706E023703}">
                      <ahyp:hlinkClr xmlns:ahyp="http://schemas.microsoft.com/office/drawing/2018/hyperlinkcolor" val="tx"/>
                    </a:ext>
                  </a:extLst>
                </a:hlinkClick>
              </a:rPr>
              <a:t>مز 68: 6</a:t>
            </a:r>
            <a:r>
              <a:rPr lang="ar-JO" sz="2800" dirty="0">
                <a:latin typeface="Hacen Liner XL" panose="02000000000000000000" pitchFamily="2" charset="-78"/>
                <a:cs typeface="Hacen Liner XL" panose="02000000000000000000" pitchFamily="2" charset="-78"/>
              </a:rPr>
              <a:t>) </a:t>
            </a:r>
            <a:endParaRPr lang="en-US" sz="2800" dirty="0">
              <a:latin typeface="Hacen Liner XL" panose="02000000000000000000" pitchFamily="2" charset="-78"/>
              <a:cs typeface="Hacen Liner XL" panose="02000000000000000000" pitchFamily="2" charset="-78"/>
            </a:endParaRPr>
          </a:p>
          <a:p>
            <a:pPr lvl="0" algn="ctr"/>
            <a:endParaRPr lang="ar-JO" sz="2800" b="0" dirty="0">
              <a:latin typeface="Hacen Liner XL" panose="02000000000000000000" pitchFamily="2" charset="-78"/>
              <a:cs typeface="Hacen Liner XL" panose="02000000000000000000" pitchFamily="2" charset="-78"/>
            </a:endParaRPr>
          </a:p>
        </p:txBody>
      </p:sp>
      <p:pic>
        <p:nvPicPr>
          <p:cNvPr id="9" name="Picture 2" descr="الحروب وأثرها على الأطفال - ويب طب">
            <a:extLst>
              <a:ext uri="{FF2B5EF4-FFF2-40B4-BE49-F238E27FC236}">
                <a16:creationId xmlns:a16="http://schemas.microsoft.com/office/drawing/2014/main" id="{EEB548F8-17FC-9F12-CC12-A1A7BD98E726}"/>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32208" b="16656"/>
          <a:stretch/>
        </p:blipFill>
        <p:spPr bwMode="auto">
          <a:xfrm>
            <a:off x="20" y="1"/>
            <a:ext cx="12191980"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0F69BFEF-2F48-E856-5786-57F0B71D7F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7706" y="197486"/>
            <a:ext cx="1654037" cy="1043127"/>
          </a:xfrm>
          <a:prstGeom prst="rect">
            <a:avLst/>
          </a:prstGeom>
        </p:spPr>
      </p:pic>
      <p:sp>
        <p:nvSpPr>
          <p:cNvPr id="11" name="Title 1">
            <a:extLst>
              <a:ext uri="{FF2B5EF4-FFF2-40B4-BE49-F238E27FC236}">
                <a16:creationId xmlns:a16="http://schemas.microsoft.com/office/drawing/2014/main" id="{AA3B7279-72A0-5E8C-47F4-382F9632EF72}"/>
              </a:ext>
            </a:extLst>
          </p:cNvPr>
          <p:cNvSpPr txBox="1">
            <a:spLocks/>
          </p:cNvSpPr>
          <p:nvPr/>
        </p:nvSpPr>
        <p:spPr>
          <a:xfrm>
            <a:off x="5883215" y="2252381"/>
            <a:ext cx="6148913" cy="1043127"/>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a:lstStyle>
          <a:p>
            <a:pPr algn="ctr" rtl="1">
              <a:lnSpc>
                <a:spcPct val="150000"/>
              </a:lnSpc>
            </a:pPr>
            <a:r>
              <a:rPr lang="ar-JO" sz="4200" b="0" dirty="0">
                <a:latin typeface="Hacen Liner XL" panose="02000000000000000000" pitchFamily="2" charset="-78"/>
                <a:cs typeface="Hacen Liner XL" panose="02000000000000000000" pitchFamily="2" charset="-78"/>
              </a:rPr>
              <a:t>ما هي دعوة الكنيسة اليوم؟</a:t>
            </a:r>
            <a:endParaRPr lang="en-US" sz="4200" b="0" dirty="0">
              <a:latin typeface="Hacen Liner XL" panose="02000000000000000000" pitchFamily="2" charset="-78"/>
              <a:cs typeface="Hacen Liner XL" panose="02000000000000000000" pitchFamily="2" charset="-78"/>
            </a:endParaRPr>
          </a:p>
        </p:txBody>
      </p:sp>
    </p:spTree>
    <p:extLst>
      <p:ext uri="{BB962C8B-B14F-4D97-AF65-F5344CB8AC3E}">
        <p14:creationId xmlns:p14="http://schemas.microsoft.com/office/powerpoint/2010/main" val="97451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الحروب وأثرها على الأطفال - ويب طب">
            <a:extLst>
              <a:ext uri="{FF2B5EF4-FFF2-40B4-BE49-F238E27FC236}">
                <a16:creationId xmlns:a16="http://schemas.microsoft.com/office/drawing/2014/main" id="{FF92C1E7-918D-BDAF-E198-C4C08403FD3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32208" b="16656"/>
          <a:stretch/>
        </p:blipFill>
        <p:spPr bwMode="auto">
          <a:xfrm>
            <a:off x="20" y="1"/>
            <a:ext cx="12191980"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1C467725-FF0D-088C-83E4-48D91B525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7706" y="197486"/>
            <a:ext cx="1654037" cy="1043127"/>
          </a:xfrm>
          <a:prstGeom prst="rect">
            <a:avLst/>
          </a:prstGeom>
        </p:spPr>
      </p:pic>
      <p:sp>
        <p:nvSpPr>
          <p:cNvPr id="12" name="Title 1">
            <a:extLst>
              <a:ext uri="{FF2B5EF4-FFF2-40B4-BE49-F238E27FC236}">
                <a16:creationId xmlns:a16="http://schemas.microsoft.com/office/drawing/2014/main" id="{0F154E42-983F-FFD1-8ED1-5D9DEF7DCA7A}"/>
              </a:ext>
            </a:extLst>
          </p:cNvPr>
          <p:cNvSpPr>
            <a:spLocks noGrp="1"/>
          </p:cNvSpPr>
          <p:nvPr>
            <p:ph type="title"/>
          </p:nvPr>
        </p:nvSpPr>
        <p:spPr>
          <a:xfrm>
            <a:off x="1" y="3792100"/>
            <a:ext cx="11809412" cy="1142368"/>
          </a:xfrm>
        </p:spPr>
        <p:txBody>
          <a:bodyPr>
            <a:normAutofit fontScale="90000"/>
          </a:bodyPr>
          <a:lstStyle/>
          <a:p>
            <a:pPr algn="r" rtl="1"/>
            <a:r>
              <a:rPr lang="ar-JO" sz="4000" dirty="0">
                <a:solidFill>
                  <a:srgbClr val="FF0000"/>
                </a:solidFill>
                <a:latin typeface="Hacen Liner XL" panose="02000000000000000000" pitchFamily="2" charset="-78"/>
                <a:cs typeface="Hacen Liner XL" panose="02000000000000000000" pitchFamily="2" charset="-78"/>
              </a:rPr>
              <a:t>2- دعوة للافتقاد: </a:t>
            </a:r>
            <a:r>
              <a:rPr lang="ar-JO" sz="4000" dirty="0">
                <a:latin typeface="Hacen Liner XL" panose="02000000000000000000" pitchFamily="2" charset="-78"/>
                <a:cs typeface="Hacen Liner XL" panose="02000000000000000000" pitchFamily="2" charset="-78"/>
              </a:rPr>
              <a:t>" اَلدِّيَانَةُ الطَّاهِرَةُ النَّقِيَّةُ عِنْدَ اللهِ الآبِ هِيَ هذِهِ: </a:t>
            </a:r>
            <a:r>
              <a:rPr lang="ar-JO" dirty="0">
                <a:solidFill>
                  <a:srgbClr val="FF0000"/>
                </a:solidFill>
                <a:latin typeface="Hacen Liner XL" panose="02000000000000000000" pitchFamily="2" charset="-78"/>
                <a:cs typeface="Hacen Liner XL" panose="02000000000000000000" pitchFamily="2" charset="-78"/>
              </a:rPr>
              <a:t>افْتِقَادُ الْيَتَامَى </a:t>
            </a:r>
            <a:r>
              <a:rPr lang="ar-JO" sz="4000" dirty="0">
                <a:latin typeface="Hacen Liner XL" panose="02000000000000000000" pitchFamily="2" charset="-78"/>
                <a:cs typeface="Hacen Liner XL" panose="02000000000000000000" pitchFamily="2" charset="-78"/>
              </a:rPr>
              <a:t>والأَرَامِلِ فِي ضِيقَتِهِمْ..."</a:t>
            </a:r>
            <a:r>
              <a:rPr lang="ar-JO" sz="2700" dirty="0">
                <a:latin typeface="Hacen Liner XL" panose="02000000000000000000" pitchFamily="2" charset="-78"/>
                <a:cs typeface="Hacen Liner XL" panose="02000000000000000000" pitchFamily="2" charset="-78"/>
              </a:rPr>
              <a:t>يعقوب 1: 27</a:t>
            </a:r>
            <a:br>
              <a:rPr lang="ar-JO" sz="4800" dirty="0">
                <a:latin typeface="Hacen Liner XL" panose="02000000000000000000" pitchFamily="2" charset="-78"/>
                <a:cs typeface="Hacen Liner XL" panose="02000000000000000000" pitchFamily="2" charset="-78"/>
              </a:rPr>
            </a:br>
            <a:endParaRPr lang="en-US" sz="4800" dirty="0">
              <a:latin typeface="Hacen Liner XL" panose="02000000000000000000" pitchFamily="2" charset="-78"/>
              <a:cs typeface="Hacen Liner XL" panose="02000000000000000000" pitchFamily="2" charset="-78"/>
            </a:endParaRPr>
          </a:p>
        </p:txBody>
      </p:sp>
      <p:sp>
        <p:nvSpPr>
          <p:cNvPr id="13" name="TextBox 12">
            <a:extLst>
              <a:ext uri="{FF2B5EF4-FFF2-40B4-BE49-F238E27FC236}">
                <a16:creationId xmlns:a16="http://schemas.microsoft.com/office/drawing/2014/main" id="{BD4D36EB-8F12-2887-6E1E-279FD1252EFA}"/>
              </a:ext>
            </a:extLst>
          </p:cNvPr>
          <p:cNvSpPr txBox="1"/>
          <p:nvPr/>
        </p:nvSpPr>
        <p:spPr>
          <a:xfrm>
            <a:off x="539647" y="5164445"/>
            <a:ext cx="11269766" cy="646331"/>
          </a:xfrm>
          <a:prstGeom prst="rect">
            <a:avLst/>
          </a:prstGeom>
          <a:noFill/>
        </p:spPr>
        <p:txBody>
          <a:bodyPr wrap="square">
            <a:spAutoFit/>
          </a:bodyPr>
          <a:lstStyle/>
          <a:p>
            <a:pPr algn="r" rtl="1"/>
            <a:r>
              <a:rPr lang="ar-JO" sz="3600" dirty="0">
                <a:solidFill>
                  <a:srgbClr val="FF0000"/>
                </a:solidFill>
                <a:latin typeface="Hacen Liner XL" panose="02000000000000000000" pitchFamily="2" charset="-78"/>
                <a:cs typeface="Hacen Liner XL" panose="02000000000000000000" pitchFamily="2" charset="-78"/>
              </a:rPr>
              <a:t>3- دعوة للقبول: </a:t>
            </a:r>
            <a:r>
              <a:rPr lang="ar-JO" sz="3600" cap="all" dirty="0">
                <a:latin typeface="Hacen Liner XL" panose="02000000000000000000" pitchFamily="2" charset="-78"/>
                <a:ea typeface="+mj-ea"/>
                <a:cs typeface="Hacen Liner XL" panose="02000000000000000000" pitchFamily="2" charset="-78"/>
              </a:rPr>
              <a:t>"وَمَنْ</a:t>
            </a:r>
            <a:r>
              <a:rPr lang="ar-JO" b="1" i="0" dirty="0">
                <a:effectLst/>
                <a:latin typeface="Hacen Liner XL" panose="02000000000000000000" pitchFamily="2" charset="-78"/>
                <a:cs typeface="Hacen Liner XL" panose="02000000000000000000" pitchFamily="2" charset="-78"/>
              </a:rPr>
              <a:t> </a:t>
            </a:r>
            <a:r>
              <a:rPr lang="ar-JO" sz="3600" b="1" dirty="0">
                <a:solidFill>
                  <a:srgbClr val="FF0000"/>
                </a:solidFill>
                <a:latin typeface="Hacen Liner XL" panose="02000000000000000000" pitchFamily="2" charset="-78"/>
                <a:ea typeface="+mj-ea"/>
                <a:cs typeface="Hacen Liner XL" panose="02000000000000000000" pitchFamily="2" charset="-78"/>
              </a:rPr>
              <a:t>قَبِل</a:t>
            </a:r>
            <a:r>
              <a:rPr lang="ar-JO" sz="3600" b="1" dirty="0">
                <a:latin typeface="Hacen Liner XL" panose="02000000000000000000" pitchFamily="2" charset="-78"/>
                <a:ea typeface="+mj-ea"/>
                <a:cs typeface="Hacen Liner XL" panose="02000000000000000000" pitchFamily="2" charset="-78"/>
              </a:rPr>
              <a:t>َ </a:t>
            </a:r>
            <a:r>
              <a:rPr lang="ar-JO" sz="3600" cap="all" dirty="0">
                <a:latin typeface="Hacen Liner XL" panose="02000000000000000000" pitchFamily="2" charset="-78"/>
                <a:ea typeface="+mj-ea"/>
                <a:cs typeface="Hacen Liner XL" panose="02000000000000000000" pitchFamily="2" charset="-78"/>
              </a:rPr>
              <a:t>وَلَدًا وَاحِدًا مِثْلَ هذَا بِاسْمِي فَقَدْ قَبِلَنِي." </a:t>
            </a:r>
            <a:r>
              <a:rPr lang="ar-JO" sz="2400" cap="all" dirty="0">
                <a:ea typeface="+mj-ea"/>
                <a:cs typeface="Hacen Liner XL" panose="02000000000000000000" pitchFamily="2" charset="-78"/>
              </a:rPr>
              <a:t>متى 18: 5</a:t>
            </a:r>
          </a:p>
        </p:txBody>
      </p:sp>
      <p:sp>
        <p:nvSpPr>
          <p:cNvPr id="2" name="Title 1">
            <a:extLst>
              <a:ext uri="{FF2B5EF4-FFF2-40B4-BE49-F238E27FC236}">
                <a16:creationId xmlns:a16="http://schemas.microsoft.com/office/drawing/2014/main" id="{62E5CE7D-FBBE-290B-EBE5-1DE307B11BB4}"/>
              </a:ext>
            </a:extLst>
          </p:cNvPr>
          <p:cNvSpPr txBox="1">
            <a:spLocks/>
          </p:cNvSpPr>
          <p:nvPr/>
        </p:nvSpPr>
        <p:spPr>
          <a:xfrm>
            <a:off x="5883215" y="2252381"/>
            <a:ext cx="6148913" cy="1043127"/>
          </a:xfrm>
          <a:prstGeom prst="rect">
            <a:avLst/>
          </a:prstGeom>
        </p:spPr>
        <p:txBody>
          <a:bodyPr vert="horz" lIns="91440" tIns="45720" rIns="91440" bIns="45720" rtlCol="0" anchor="t">
            <a:normAutofit fontScale="97500"/>
          </a:bodyPr>
          <a:lst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a:lstStyle>
          <a:p>
            <a:pPr algn="ctr" rtl="1">
              <a:lnSpc>
                <a:spcPct val="150000"/>
              </a:lnSpc>
            </a:pPr>
            <a:r>
              <a:rPr lang="ar-JO" sz="4200" b="0" dirty="0">
                <a:latin typeface="Hacen Liner XL" panose="02000000000000000000" pitchFamily="2" charset="-78"/>
                <a:cs typeface="Hacen Liner XL" panose="02000000000000000000" pitchFamily="2" charset="-78"/>
              </a:rPr>
              <a:t>ما هي دعوة الكنيسة اليوم؟</a:t>
            </a:r>
            <a:endParaRPr lang="en-US" sz="4200" b="0" dirty="0">
              <a:latin typeface="Hacen Liner XL" panose="02000000000000000000" pitchFamily="2" charset="-78"/>
              <a:cs typeface="Hacen Liner XL" panose="02000000000000000000" pitchFamily="2" charset="-78"/>
            </a:endParaRPr>
          </a:p>
        </p:txBody>
      </p:sp>
    </p:spTree>
    <p:extLst>
      <p:ext uri="{BB962C8B-B14F-4D97-AF65-F5344CB8AC3E}">
        <p14:creationId xmlns:p14="http://schemas.microsoft.com/office/powerpoint/2010/main" val="144351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young child leaning against a wall&#10;&#10;Description automatically generated">
            <a:extLst>
              <a:ext uri="{FF2B5EF4-FFF2-40B4-BE49-F238E27FC236}">
                <a16:creationId xmlns:a16="http://schemas.microsoft.com/office/drawing/2014/main" id="{1F31953E-BF19-2CD2-8CEC-16CAA632F82A}"/>
              </a:ext>
            </a:extLst>
          </p:cNvPr>
          <p:cNvPicPr>
            <a:picLocks noChangeAspect="1"/>
          </p:cNvPicPr>
          <p:nvPr/>
        </p:nvPicPr>
        <p:blipFill rotWithShape="1">
          <a:blip r:embed="rId3">
            <a:extLst>
              <a:ext uri="{28A0092B-C50C-407E-A947-70E740481C1C}">
                <a14:useLocalDpi xmlns:a14="http://schemas.microsoft.com/office/drawing/2010/main" val="0"/>
              </a:ext>
            </a:extLst>
          </a:blip>
          <a:srcRect r="20100"/>
          <a:stretch/>
        </p:blipFill>
        <p:spPr>
          <a:xfrm>
            <a:off x="8534400" y="10"/>
            <a:ext cx="3657601" cy="6857990"/>
          </a:xfrm>
          <a:prstGeom prst="rect">
            <a:avLst/>
          </a:prstGeom>
        </p:spPr>
      </p:pic>
      <p:sp>
        <p:nvSpPr>
          <p:cNvPr id="7" name="TextBox 6">
            <a:extLst>
              <a:ext uri="{FF2B5EF4-FFF2-40B4-BE49-F238E27FC236}">
                <a16:creationId xmlns:a16="http://schemas.microsoft.com/office/drawing/2014/main" id="{5F36A1DB-FD2E-D8D2-F7E4-F44356E5F292}"/>
              </a:ext>
            </a:extLst>
          </p:cNvPr>
          <p:cNvSpPr txBox="1"/>
          <p:nvPr/>
        </p:nvSpPr>
        <p:spPr>
          <a:xfrm>
            <a:off x="1155328" y="1178641"/>
            <a:ext cx="7713690" cy="646331"/>
          </a:xfrm>
          <a:prstGeom prst="rect">
            <a:avLst/>
          </a:prstGeom>
          <a:noFill/>
        </p:spPr>
        <p:txBody>
          <a:bodyPr wrap="square">
            <a:spAutoFit/>
          </a:bodyPr>
          <a:lstStyle/>
          <a:p>
            <a:pPr algn="ctr" rtl="1"/>
            <a:r>
              <a:rPr lang="ar-JO" sz="3600" dirty="0">
                <a:solidFill>
                  <a:srgbClr val="FF0000"/>
                </a:solidFill>
                <a:latin typeface="Hacen Liner XL" panose="02000000000000000000" pitchFamily="2" charset="-78"/>
                <a:cs typeface="Hacen Liner XL" panose="02000000000000000000" pitchFamily="2" charset="-78"/>
              </a:rPr>
              <a:t>"</a:t>
            </a:r>
            <a:r>
              <a:rPr lang="en-US" sz="2800" dirty="0" err="1">
                <a:solidFill>
                  <a:srgbClr val="FF0000"/>
                </a:solidFill>
                <a:cs typeface="Hacen Liner XL" panose="02000000000000000000" pitchFamily="2" charset="-78"/>
              </a:rPr>
              <a:t>جَعَلَنا</a:t>
            </a:r>
            <a:r>
              <a:rPr lang="en-US" sz="3600" dirty="0">
                <a:solidFill>
                  <a:srgbClr val="FF0000"/>
                </a:solidFill>
                <a:latin typeface="Hacen Liner XL" panose="02000000000000000000" pitchFamily="2" charset="-78"/>
                <a:cs typeface="Hacen Liner XL" panose="02000000000000000000" pitchFamily="2" charset="-78"/>
              </a:rPr>
              <a:t> </a:t>
            </a:r>
            <a:r>
              <a:rPr lang="en-US" sz="2800" dirty="0" err="1">
                <a:solidFill>
                  <a:srgbClr val="FF0000"/>
                </a:solidFill>
                <a:cs typeface="Hacen Liner XL" panose="02000000000000000000" pitchFamily="2" charset="-78"/>
              </a:rPr>
              <a:t>مُلُوكًا</a:t>
            </a:r>
            <a:r>
              <a:rPr lang="en-US" sz="2800" dirty="0">
                <a:solidFill>
                  <a:srgbClr val="FF0000"/>
                </a:solidFill>
                <a:cs typeface="Hacen Liner XL" panose="02000000000000000000" pitchFamily="2" charset="-78"/>
              </a:rPr>
              <a:t> </a:t>
            </a:r>
            <a:r>
              <a:rPr lang="en-US" sz="2800" dirty="0" err="1">
                <a:solidFill>
                  <a:srgbClr val="FF0000"/>
                </a:solidFill>
                <a:cs typeface="Hacen Liner XL" panose="02000000000000000000" pitchFamily="2" charset="-78"/>
              </a:rPr>
              <a:t>وَكَهَنةً</a:t>
            </a:r>
            <a:r>
              <a:rPr lang="en-US" sz="2800" dirty="0">
                <a:solidFill>
                  <a:srgbClr val="FF0000"/>
                </a:solidFill>
                <a:cs typeface="Hacen Liner XL" panose="02000000000000000000" pitchFamily="2" charset="-78"/>
              </a:rPr>
              <a:t> </a:t>
            </a:r>
            <a:r>
              <a:rPr lang="en-US" sz="2800" dirty="0" err="1">
                <a:solidFill>
                  <a:srgbClr val="FF0000"/>
                </a:solidFill>
                <a:cs typeface="Hacen Liner XL" panose="02000000000000000000" pitchFamily="2" charset="-78"/>
              </a:rPr>
              <a:t>للهِ</a:t>
            </a:r>
            <a:r>
              <a:rPr lang="en-US" sz="2800" dirty="0">
                <a:solidFill>
                  <a:srgbClr val="FF0000"/>
                </a:solidFill>
                <a:cs typeface="Hacen Liner XL" panose="02000000000000000000" pitchFamily="2" charset="-78"/>
              </a:rPr>
              <a:t> </a:t>
            </a:r>
            <a:r>
              <a:rPr lang="en-US" sz="2800" dirty="0" err="1">
                <a:solidFill>
                  <a:srgbClr val="FF0000"/>
                </a:solidFill>
                <a:cs typeface="Hacen Liner XL" panose="02000000000000000000" pitchFamily="2" charset="-78"/>
              </a:rPr>
              <a:t>أَبِيهِ</a:t>
            </a:r>
            <a:r>
              <a:rPr lang="ar-JO" sz="2800" dirty="0">
                <a:solidFill>
                  <a:srgbClr val="FF0000"/>
                </a:solidFill>
                <a:cs typeface="Hacen Liner XL" panose="02000000000000000000" pitchFamily="2" charset="-78"/>
              </a:rPr>
              <a:t>..."(</a:t>
            </a:r>
            <a:r>
              <a:rPr lang="en-US" sz="2800" dirty="0" err="1">
                <a:solidFill>
                  <a:srgbClr val="FF0000"/>
                </a:solidFill>
                <a:cs typeface="Hacen Liner XL" panose="02000000000000000000" pitchFamily="2" charset="-78"/>
              </a:rPr>
              <a:t>رؤيا</a:t>
            </a:r>
            <a:r>
              <a:rPr lang="en-US" sz="2800" dirty="0">
                <a:solidFill>
                  <a:srgbClr val="FF0000"/>
                </a:solidFill>
                <a:cs typeface="Hacen Liner XL" panose="02000000000000000000" pitchFamily="2" charset="-78"/>
              </a:rPr>
              <a:t> </a:t>
            </a:r>
            <a:r>
              <a:rPr lang="ar-JO" sz="2800" dirty="0">
                <a:solidFill>
                  <a:srgbClr val="FF0000"/>
                </a:solidFill>
                <a:cs typeface="Hacen Liner XL" panose="02000000000000000000" pitchFamily="2" charset="-78"/>
              </a:rPr>
              <a:t>1 : 16)</a:t>
            </a:r>
          </a:p>
        </p:txBody>
      </p:sp>
      <p:sp>
        <p:nvSpPr>
          <p:cNvPr id="10" name="TextBox 9">
            <a:extLst>
              <a:ext uri="{FF2B5EF4-FFF2-40B4-BE49-F238E27FC236}">
                <a16:creationId xmlns:a16="http://schemas.microsoft.com/office/drawing/2014/main" id="{86DBD30E-8F5F-BBDF-1F85-9EAB5CA97ACE}"/>
              </a:ext>
            </a:extLst>
          </p:cNvPr>
          <p:cNvSpPr txBox="1"/>
          <p:nvPr/>
        </p:nvSpPr>
        <p:spPr>
          <a:xfrm>
            <a:off x="103240" y="1824972"/>
            <a:ext cx="8225054" cy="3477875"/>
          </a:xfrm>
          <a:prstGeom prst="rect">
            <a:avLst/>
          </a:prstGeom>
          <a:noFill/>
        </p:spPr>
        <p:txBody>
          <a:bodyPr wrap="square">
            <a:spAutoFit/>
          </a:bodyPr>
          <a:lstStyle/>
          <a:p>
            <a:pPr algn="ctr" rtl="1"/>
            <a:r>
              <a:rPr lang="ar-JO" sz="3200" dirty="0">
                <a:latin typeface="Hacen Liner XL" panose="02000000000000000000" pitchFamily="2" charset="-78"/>
                <a:cs typeface="Hacen Liner XL" panose="02000000000000000000" pitchFamily="2" charset="-78"/>
              </a:rPr>
              <a:t>يصاحب الدعوة </a:t>
            </a:r>
          </a:p>
          <a:p>
            <a:pPr algn="r" rtl="1"/>
            <a:r>
              <a:rPr lang="ar-JO" sz="3200" dirty="0">
                <a:latin typeface="Hacen Liner XL" panose="02000000000000000000" pitchFamily="2" charset="-78"/>
                <a:cs typeface="Hacen Liner XL" panose="02000000000000000000" pitchFamily="2" charset="-78"/>
              </a:rPr>
              <a:t>1- </a:t>
            </a:r>
            <a:r>
              <a:rPr lang="ar-JO" sz="3200" b="0" dirty="0">
                <a:latin typeface="Hacen Liner XL" panose="02000000000000000000" pitchFamily="2" charset="-78"/>
                <a:cs typeface="Hacen Liner XL" panose="02000000000000000000" pitchFamily="2" charset="-78"/>
              </a:rPr>
              <a:t>سلطان روحي، </a:t>
            </a:r>
            <a:r>
              <a:rPr lang="ar-JO" sz="3200" dirty="0">
                <a:latin typeface="Hacen Liner XL" panose="02000000000000000000" pitchFamily="2" charset="-78"/>
                <a:cs typeface="Hacen Liner XL" panose="02000000000000000000" pitchFamily="2" charset="-78"/>
              </a:rPr>
              <a:t>لهدم كل حصون لإبليس في   </a:t>
            </a:r>
          </a:p>
          <a:p>
            <a:pPr algn="r" rtl="1"/>
            <a:r>
              <a:rPr lang="ar-JO" sz="3200" dirty="0">
                <a:latin typeface="Hacen Liner XL" panose="02000000000000000000" pitchFamily="2" charset="-78"/>
                <a:cs typeface="Hacen Liner XL" panose="02000000000000000000" pitchFamily="2" charset="-78"/>
              </a:rPr>
              <a:t>    حياة الأطفال الأيتام وبناء ملكوت الله في داخل  </a:t>
            </a:r>
          </a:p>
          <a:p>
            <a:pPr algn="r" rtl="1"/>
            <a:r>
              <a:rPr lang="ar-JO" sz="3200" dirty="0">
                <a:latin typeface="Hacen Liner XL" panose="02000000000000000000" pitchFamily="2" charset="-78"/>
                <a:cs typeface="Hacen Liner XL" panose="02000000000000000000" pitchFamily="2" charset="-78"/>
              </a:rPr>
              <a:t>    المكسورين منهم. </a:t>
            </a:r>
          </a:p>
          <a:p>
            <a:pPr algn="ctr" rtl="1"/>
            <a:r>
              <a:rPr lang="ar-JO" sz="2800" dirty="0">
                <a:solidFill>
                  <a:srgbClr val="FF0000"/>
                </a:solidFill>
                <a:cs typeface="Hacen Liner XL" panose="02000000000000000000" pitchFamily="2" charset="-78"/>
              </a:rPr>
              <a:t>اُنْظُرْ! قَدْ وَكَّلْتُكَ هذَا الْيَوْمَ عَلَى الشُّعُوبِ وَعَلَى الْمَمَالِكِ، لِتَقْلَعَ وَتَهْدِمَ وَتُهْلِكَ وَتَنْقُضَ وَتَبْنِيَ وَتَغْرِسَ». </a:t>
            </a:r>
            <a:r>
              <a:rPr lang="ar-JO" sz="2000" dirty="0">
                <a:solidFill>
                  <a:srgbClr val="FF0000"/>
                </a:solidFill>
                <a:cs typeface="Hacen Liner XL" panose="02000000000000000000" pitchFamily="2" charset="-78"/>
              </a:rPr>
              <a:t>(ارميا 1: 10)</a:t>
            </a:r>
          </a:p>
          <a:p>
            <a:pPr algn="r" rtl="1"/>
            <a:r>
              <a:rPr lang="ar-JO" sz="3200" dirty="0">
                <a:latin typeface="Hacen Liner XL" panose="02000000000000000000" pitchFamily="2" charset="-78"/>
                <a:cs typeface="Hacen Liner XL" panose="02000000000000000000" pitchFamily="2" charset="-78"/>
              </a:rPr>
              <a:t>2- قوة لإتمام العمل المطلوب </a:t>
            </a:r>
            <a:endParaRPr lang="en-US" sz="3200" dirty="0">
              <a:latin typeface="Hacen Liner XL" panose="02000000000000000000" pitchFamily="2" charset="-78"/>
              <a:cs typeface="Hacen Liner XL" panose="02000000000000000000" pitchFamily="2" charset="-78"/>
            </a:endParaRPr>
          </a:p>
        </p:txBody>
      </p:sp>
      <p:grpSp>
        <p:nvGrpSpPr>
          <p:cNvPr id="2" name="Group 1">
            <a:extLst>
              <a:ext uri="{FF2B5EF4-FFF2-40B4-BE49-F238E27FC236}">
                <a16:creationId xmlns:a16="http://schemas.microsoft.com/office/drawing/2014/main" id="{3C283368-8E1B-E5C8-937D-0CE5C0C3991E}"/>
              </a:ext>
            </a:extLst>
          </p:cNvPr>
          <p:cNvGrpSpPr/>
          <p:nvPr/>
        </p:nvGrpSpPr>
        <p:grpSpPr>
          <a:xfrm>
            <a:off x="2893101" y="135787"/>
            <a:ext cx="4228617" cy="1054730"/>
            <a:chOff x="0" y="862565"/>
            <a:chExt cx="6223996" cy="651543"/>
          </a:xfrm>
          <a:solidFill>
            <a:schemeClr val="bg2"/>
          </a:solidFill>
        </p:grpSpPr>
        <p:sp>
          <p:nvSpPr>
            <p:cNvPr id="3" name="Rectangle: Rounded Corners 2">
              <a:extLst>
                <a:ext uri="{FF2B5EF4-FFF2-40B4-BE49-F238E27FC236}">
                  <a16:creationId xmlns:a16="http://schemas.microsoft.com/office/drawing/2014/main" id="{3C4136D6-79DD-0D11-D5A2-2A2806D37E2C}"/>
                </a:ext>
              </a:extLst>
            </p:cNvPr>
            <p:cNvSpPr/>
            <p:nvPr/>
          </p:nvSpPr>
          <p:spPr>
            <a:xfrm>
              <a:off x="0" y="862565"/>
              <a:ext cx="6223996" cy="651543"/>
            </a:xfrm>
            <a:prstGeom prst="roundRect">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C7C4D33-8C12-B154-9DB6-56E946833B2B}"/>
                </a:ext>
              </a:extLst>
            </p:cNvPr>
            <p:cNvSpPr txBox="1"/>
            <p:nvPr/>
          </p:nvSpPr>
          <p:spPr>
            <a:xfrm>
              <a:off x="31806" y="894371"/>
              <a:ext cx="6160384" cy="5879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a:r>
                <a:rPr lang="ar-JO" sz="4800" dirty="0">
                  <a:solidFill>
                    <a:srgbClr val="FF0000"/>
                  </a:solidFill>
                  <a:latin typeface="Hacen Liner XL" panose="02000000000000000000" pitchFamily="2" charset="-78"/>
                  <a:cs typeface="Hacen Liner XL" panose="02000000000000000000" pitchFamily="2" charset="-78"/>
                </a:rPr>
                <a:t>حقائق هامة</a:t>
              </a:r>
            </a:p>
          </p:txBody>
        </p:sp>
      </p:grpSp>
      <p:sp>
        <p:nvSpPr>
          <p:cNvPr id="6" name="TextBox 5">
            <a:extLst>
              <a:ext uri="{FF2B5EF4-FFF2-40B4-BE49-F238E27FC236}">
                <a16:creationId xmlns:a16="http://schemas.microsoft.com/office/drawing/2014/main" id="{D0E32AF6-8E84-4549-AC36-0FFAEB963E05}"/>
              </a:ext>
            </a:extLst>
          </p:cNvPr>
          <p:cNvSpPr txBox="1"/>
          <p:nvPr/>
        </p:nvSpPr>
        <p:spPr>
          <a:xfrm>
            <a:off x="2253256" y="6150449"/>
            <a:ext cx="4846853" cy="523220"/>
          </a:xfrm>
          <a:prstGeom prst="rect">
            <a:avLst/>
          </a:prstGeom>
          <a:noFill/>
        </p:spPr>
        <p:txBody>
          <a:bodyPr wrap="square">
            <a:spAutoFit/>
          </a:bodyPr>
          <a:lstStyle/>
          <a:p>
            <a:pPr algn="ctr"/>
            <a:r>
              <a:rPr lang="ar-JO" sz="2800" dirty="0">
                <a:solidFill>
                  <a:schemeClr val="bg1"/>
                </a:solidFill>
                <a:latin typeface="Hacen Liner XL" panose="02000000000000000000" pitchFamily="2" charset="-78"/>
                <a:cs typeface="Hacen Liner XL" panose="02000000000000000000" pitchFamily="2" charset="-78"/>
              </a:rPr>
              <a:t>الخدمة تكليف وليست تشريف</a:t>
            </a:r>
            <a:endParaRPr lang="en-US" sz="2800" dirty="0">
              <a:solidFill>
                <a:schemeClr val="bg1"/>
              </a:solidFill>
              <a:latin typeface="Hacen Liner XL" panose="02000000000000000000" pitchFamily="2" charset="-78"/>
              <a:cs typeface="Hacen Liner XL" panose="02000000000000000000" pitchFamily="2" charset="-78"/>
            </a:endParaRPr>
          </a:p>
        </p:txBody>
      </p:sp>
      <p:pic>
        <p:nvPicPr>
          <p:cNvPr id="8" name="Picture 7" descr="Logo&#10;&#10;Description automatically generated">
            <a:extLst>
              <a:ext uri="{FF2B5EF4-FFF2-40B4-BE49-F238E27FC236}">
                <a16:creationId xmlns:a16="http://schemas.microsoft.com/office/drawing/2014/main" id="{768167C3-345D-F621-0182-62AED548C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000" y="134778"/>
            <a:ext cx="1654037" cy="1043127"/>
          </a:xfrm>
          <a:prstGeom prst="rect">
            <a:avLst/>
          </a:prstGeom>
        </p:spPr>
      </p:pic>
    </p:spTree>
    <p:extLst>
      <p:ext uri="{BB962C8B-B14F-4D97-AF65-F5344CB8AC3E}">
        <p14:creationId xmlns:p14="http://schemas.microsoft.com/office/powerpoint/2010/main" val="42055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anim calcmode="lin" valueType="num">
                                      <p:cBhvr>
                                        <p:cTn id="2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anim calcmode="lin" valueType="num">
                                      <p:cBhvr additive="base">
                                        <p:cTn id="34"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Why You Should Pray Like a Six-Year-Old Boy | Sojourners">
            <a:extLst>
              <a:ext uri="{FF2B5EF4-FFF2-40B4-BE49-F238E27FC236}">
                <a16:creationId xmlns:a16="http://schemas.microsoft.com/office/drawing/2014/main" id="{D1933C2D-CA8F-B15A-0DE8-BB5571D2E3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42" r="47292"/>
          <a:stretch/>
        </p:blipFill>
        <p:spPr bwMode="auto">
          <a:xfrm>
            <a:off x="8534400" y="10"/>
            <a:ext cx="3657601"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77" name="TextBox 4">
            <a:extLst>
              <a:ext uri="{FF2B5EF4-FFF2-40B4-BE49-F238E27FC236}">
                <a16:creationId xmlns:a16="http://schemas.microsoft.com/office/drawing/2014/main" id="{C0C2FEE2-A6EF-AC3B-6A66-3285AE6DE4C6}"/>
              </a:ext>
            </a:extLst>
          </p:cNvPr>
          <p:cNvGraphicFramePr/>
          <p:nvPr>
            <p:extLst>
              <p:ext uri="{D42A27DB-BD31-4B8C-83A1-F6EECF244321}">
                <p14:modId xmlns:p14="http://schemas.microsoft.com/office/powerpoint/2010/main" val="2293746198"/>
              </p:ext>
            </p:extLst>
          </p:nvPr>
        </p:nvGraphicFramePr>
        <p:xfrm>
          <a:off x="389746" y="2236140"/>
          <a:ext cx="7989756" cy="3105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a:extLst>
              <a:ext uri="{FF2B5EF4-FFF2-40B4-BE49-F238E27FC236}">
                <a16:creationId xmlns:a16="http://schemas.microsoft.com/office/drawing/2014/main" id="{FAF8F196-FDF3-DE56-E9EC-AEF1B80F88FD}"/>
              </a:ext>
            </a:extLst>
          </p:cNvPr>
          <p:cNvGrpSpPr/>
          <p:nvPr/>
        </p:nvGrpSpPr>
        <p:grpSpPr>
          <a:xfrm>
            <a:off x="2893101" y="519235"/>
            <a:ext cx="4228617" cy="1054730"/>
            <a:chOff x="0" y="862565"/>
            <a:chExt cx="6223996" cy="651543"/>
          </a:xfrm>
          <a:solidFill>
            <a:schemeClr val="bg2"/>
          </a:solidFill>
        </p:grpSpPr>
        <p:sp>
          <p:nvSpPr>
            <p:cNvPr id="15" name="Rectangle: Rounded Corners 14">
              <a:extLst>
                <a:ext uri="{FF2B5EF4-FFF2-40B4-BE49-F238E27FC236}">
                  <a16:creationId xmlns:a16="http://schemas.microsoft.com/office/drawing/2014/main" id="{DE854A84-BCB4-1C82-878C-5F5AF61CFB28}"/>
                </a:ext>
              </a:extLst>
            </p:cNvPr>
            <p:cNvSpPr/>
            <p:nvPr/>
          </p:nvSpPr>
          <p:spPr>
            <a:xfrm>
              <a:off x="0" y="862565"/>
              <a:ext cx="6223996" cy="651543"/>
            </a:xfrm>
            <a:prstGeom prst="roundRect">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EEF9088C-D807-BE84-3F30-1CB2AD2789AE}"/>
                </a:ext>
              </a:extLst>
            </p:cNvPr>
            <p:cNvSpPr txBox="1"/>
            <p:nvPr/>
          </p:nvSpPr>
          <p:spPr>
            <a:xfrm>
              <a:off x="31806" y="894371"/>
              <a:ext cx="6160384" cy="5879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a:r>
                <a:rPr lang="ar-JO" sz="4800" dirty="0">
                  <a:solidFill>
                    <a:srgbClr val="FF0000"/>
                  </a:solidFill>
                  <a:latin typeface="Hacen Liner XL" panose="02000000000000000000" pitchFamily="2" charset="-78"/>
                  <a:cs typeface="Hacen Liner XL" panose="02000000000000000000" pitchFamily="2" charset="-78"/>
                </a:rPr>
                <a:t>ما</a:t>
              </a:r>
              <a:r>
                <a:rPr lang="ar-JO" sz="4800" dirty="0">
                  <a:solidFill>
                    <a:srgbClr val="C00000"/>
                  </a:solidFill>
                  <a:latin typeface="Hacen Liner XL" panose="02000000000000000000" pitchFamily="2" charset="-78"/>
                  <a:cs typeface="Hacen Liner XL" panose="02000000000000000000" pitchFamily="2" charset="-78"/>
                </a:rPr>
                <a:t> </a:t>
              </a:r>
              <a:r>
                <a:rPr lang="ar-JO" sz="4800" dirty="0">
                  <a:solidFill>
                    <a:srgbClr val="FF0000"/>
                  </a:solidFill>
                  <a:latin typeface="Hacen Liner XL" panose="02000000000000000000" pitchFamily="2" charset="-78"/>
                  <a:cs typeface="Hacen Liner XL" panose="02000000000000000000" pitchFamily="2" charset="-78"/>
                </a:rPr>
                <a:t>أستطيع</a:t>
              </a:r>
              <a:r>
                <a:rPr lang="ar-JO" sz="4800" dirty="0">
                  <a:solidFill>
                    <a:srgbClr val="C00000"/>
                  </a:solidFill>
                  <a:latin typeface="Hacen Liner XL" panose="02000000000000000000" pitchFamily="2" charset="-78"/>
                  <a:cs typeface="Hacen Liner XL" panose="02000000000000000000" pitchFamily="2" charset="-78"/>
                </a:rPr>
                <a:t> </a:t>
              </a:r>
              <a:r>
                <a:rPr lang="ar-JO" sz="4800" dirty="0">
                  <a:solidFill>
                    <a:srgbClr val="FF0000"/>
                  </a:solidFill>
                  <a:latin typeface="Hacen Liner XL" panose="02000000000000000000" pitchFamily="2" charset="-78"/>
                  <a:cs typeface="Hacen Liner XL" panose="02000000000000000000" pitchFamily="2" charset="-78"/>
                </a:rPr>
                <a:t>عمله</a:t>
              </a:r>
            </a:p>
          </p:txBody>
        </p:sp>
      </p:grpSp>
      <p:pic>
        <p:nvPicPr>
          <p:cNvPr id="2" name="Picture 1" descr="Logo&#10;&#10;Description automatically generated">
            <a:extLst>
              <a:ext uri="{FF2B5EF4-FFF2-40B4-BE49-F238E27FC236}">
                <a16:creationId xmlns:a16="http://schemas.microsoft.com/office/drawing/2014/main" id="{5A5C858B-E30F-3455-7DE8-08A1943797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038" y="83843"/>
            <a:ext cx="1654037" cy="1043127"/>
          </a:xfrm>
          <a:prstGeom prst="rect">
            <a:avLst/>
          </a:prstGeom>
        </p:spPr>
      </p:pic>
    </p:spTree>
    <p:extLst>
      <p:ext uri="{BB962C8B-B14F-4D97-AF65-F5344CB8AC3E}">
        <p14:creationId xmlns:p14="http://schemas.microsoft.com/office/powerpoint/2010/main" val="195260790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4418</TotalTime>
  <Words>1732</Words>
  <Application>Microsoft Office PowerPoint</Application>
  <PresentationFormat>Widescreen</PresentationFormat>
  <Paragraphs>128</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Al-Jazeera</vt:lpstr>
      <vt:lpstr>Arial</vt:lpstr>
      <vt:lpstr>BBC Reith Qalam</vt:lpstr>
      <vt:lpstr>Calibri</vt:lpstr>
      <vt:lpstr>Gill Sans MT</vt:lpstr>
      <vt:lpstr>Hacen Liner XL</vt:lpstr>
      <vt:lpstr>Helvetica Neue</vt:lpstr>
      <vt:lpstr>Neue Haas Grotesk Text Pro</vt:lpstr>
      <vt:lpstr>Times New Roman</vt:lpstr>
      <vt:lpstr>Gallery</vt:lpstr>
      <vt:lpstr>PowerPoint Presentation</vt:lpstr>
      <vt:lpstr>PowerPoint Presentation</vt:lpstr>
      <vt:lpstr>PowerPoint Presentation</vt:lpstr>
      <vt:lpstr>بعد الزلزال هكذا تمضي الصغيرة يومها (8 سنوات) </vt:lpstr>
      <vt:lpstr>من هو اليتيم؟</vt:lpstr>
      <vt:lpstr>PowerPoint Presentation</vt:lpstr>
      <vt:lpstr>2- دعوة للافتقاد: " اَلدِّيَانَةُ الطَّاهِرَةُ النَّقِيَّةُ عِنْدَ اللهِ الآبِ هِيَ هذِهِ: افْتِقَادُ الْيَتَامَى والأَرَامِلِ فِي ضِيقَتِهِمْ..."يعقوب 1: 27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Nisreen Hawatmeh</dc:creator>
  <cp:lastModifiedBy>Nisreen Hawatmeh</cp:lastModifiedBy>
  <cp:revision>140</cp:revision>
  <dcterms:created xsi:type="dcterms:W3CDTF">2023-11-07T09:02:42Z</dcterms:created>
  <dcterms:modified xsi:type="dcterms:W3CDTF">2023-11-12T05:59:34Z</dcterms:modified>
</cp:coreProperties>
</file>